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21"/>
  </p:notesMasterIdLst>
  <p:sldIdLst>
    <p:sldId id="256" r:id="rId2"/>
    <p:sldId id="257" r:id="rId3"/>
    <p:sldId id="258" r:id="rId4"/>
    <p:sldId id="259" r:id="rId5"/>
    <p:sldId id="265" r:id="rId6"/>
    <p:sldId id="266" r:id="rId7"/>
    <p:sldId id="267" r:id="rId8"/>
    <p:sldId id="268" r:id="rId9"/>
    <p:sldId id="269" r:id="rId10"/>
    <p:sldId id="270" r:id="rId11"/>
    <p:sldId id="271" r:id="rId12"/>
    <p:sldId id="278" r:id="rId13"/>
    <p:sldId id="279" r:id="rId14"/>
    <p:sldId id="272" r:id="rId15"/>
    <p:sldId id="273" r:id="rId16"/>
    <p:sldId id="274" r:id="rId17"/>
    <p:sldId id="275" r:id="rId18"/>
    <p:sldId id="276" r:id="rId19"/>
    <p:sldId id="277" r:id="rId20"/>
  </p:sldIdLst>
  <p:sldSz cx="9144000" cy="6858000" type="screen4x3"/>
  <p:notesSz cx="6858000" cy="9144000"/>
  <p:defaultTextStyle>
    <a:defPPr>
      <a:defRPr lang="en-US"/>
    </a:defPPr>
    <a:lvl1pPr algn="l" rtl="0" eaLnBrk="0" fontAlgn="base" hangingPunct="0">
      <a:spcBef>
        <a:spcPct val="0"/>
      </a:spcBef>
      <a:spcAft>
        <a:spcPct val="0"/>
      </a:spcAft>
      <a:defRPr sz="2400" kern="1200">
        <a:solidFill>
          <a:schemeClr val="tx1"/>
        </a:solidFill>
        <a:latin typeface="Arial" pitchFamily="34" charset="0"/>
        <a:ea typeface="ＭＳ Ｐゴシック" charset="-128"/>
        <a:cs typeface="+mn-cs"/>
      </a:defRPr>
    </a:lvl1pPr>
    <a:lvl2pPr marL="457200" algn="l" rtl="0" eaLnBrk="0" fontAlgn="base" hangingPunct="0">
      <a:spcBef>
        <a:spcPct val="0"/>
      </a:spcBef>
      <a:spcAft>
        <a:spcPct val="0"/>
      </a:spcAft>
      <a:defRPr sz="2400" kern="1200">
        <a:solidFill>
          <a:schemeClr val="tx1"/>
        </a:solidFill>
        <a:latin typeface="Arial" pitchFamily="34" charset="0"/>
        <a:ea typeface="ＭＳ Ｐゴシック" charset="-128"/>
        <a:cs typeface="+mn-cs"/>
      </a:defRPr>
    </a:lvl2pPr>
    <a:lvl3pPr marL="914400" algn="l" rtl="0" eaLnBrk="0" fontAlgn="base" hangingPunct="0">
      <a:spcBef>
        <a:spcPct val="0"/>
      </a:spcBef>
      <a:spcAft>
        <a:spcPct val="0"/>
      </a:spcAft>
      <a:defRPr sz="2400" kern="1200">
        <a:solidFill>
          <a:schemeClr val="tx1"/>
        </a:solidFill>
        <a:latin typeface="Arial" pitchFamily="34" charset="0"/>
        <a:ea typeface="ＭＳ Ｐゴシック" charset="-128"/>
        <a:cs typeface="+mn-cs"/>
      </a:defRPr>
    </a:lvl3pPr>
    <a:lvl4pPr marL="1371600" algn="l" rtl="0" eaLnBrk="0" fontAlgn="base" hangingPunct="0">
      <a:spcBef>
        <a:spcPct val="0"/>
      </a:spcBef>
      <a:spcAft>
        <a:spcPct val="0"/>
      </a:spcAft>
      <a:defRPr sz="2400" kern="1200">
        <a:solidFill>
          <a:schemeClr val="tx1"/>
        </a:solidFill>
        <a:latin typeface="Arial" pitchFamily="34" charset="0"/>
        <a:ea typeface="ＭＳ Ｐゴシック" charset="-128"/>
        <a:cs typeface="+mn-cs"/>
      </a:defRPr>
    </a:lvl4pPr>
    <a:lvl5pPr marL="1828800" algn="l" rtl="0" eaLnBrk="0" fontAlgn="base" hangingPunct="0">
      <a:spcBef>
        <a:spcPct val="0"/>
      </a:spcBef>
      <a:spcAft>
        <a:spcPct val="0"/>
      </a:spcAft>
      <a:defRPr sz="2400" kern="1200">
        <a:solidFill>
          <a:schemeClr val="tx1"/>
        </a:solidFill>
        <a:latin typeface="Arial" pitchFamily="34" charset="0"/>
        <a:ea typeface="ＭＳ Ｐゴシック" charset="-128"/>
        <a:cs typeface="+mn-cs"/>
      </a:defRPr>
    </a:lvl5pPr>
    <a:lvl6pPr marL="2286000" algn="l" defTabSz="914400" rtl="0" eaLnBrk="1" latinLnBrk="0" hangingPunct="1">
      <a:defRPr sz="2400" kern="1200">
        <a:solidFill>
          <a:schemeClr val="tx1"/>
        </a:solidFill>
        <a:latin typeface="Arial" pitchFamily="34" charset="0"/>
        <a:ea typeface="ＭＳ Ｐゴシック" charset="-128"/>
        <a:cs typeface="+mn-cs"/>
      </a:defRPr>
    </a:lvl6pPr>
    <a:lvl7pPr marL="2743200" algn="l" defTabSz="914400" rtl="0" eaLnBrk="1" latinLnBrk="0" hangingPunct="1">
      <a:defRPr sz="2400" kern="1200">
        <a:solidFill>
          <a:schemeClr val="tx1"/>
        </a:solidFill>
        <a:latin typeface="Arial" pitchFamily="34" charset="0"/>
        <a:ea typeface="ＭＳ Ｐゴシック" charset="-128"/>
        <a:cs typeface="+mn-cs"/>
      </a:defRPr>
    </a:lvl7pPr>
    <a:lvl8pPr marL="3200400" algn="l" defTabSz="914400" rtl="0" eaLnBrk="1" latinLnBrk="0" hangingPunct="1">
      <a:defRPr sz="2400" kern="1200">
        <a:solidFill>
          <a:schemeClr val="tx1"/>
        </a:solidFill>
        <a:latin typeface="Arial" pitchFamily="34" charset="0"/>
        <a:ea typeface="ＭＳ Ｐゴシック" charset="-128"/>
        <a:cs typeface="+mn-cs"/>
      </a:defRPr>
    </a:lvl8pPr>
    <a:lvl9pPr marL="3657600" algn="l" defTabSz="914400" rtl="0" eaLnBrk="1" latinLnBrk="0" hangingPunct="1">
      <a:defRPr sz="2400" kern="1200">
        <a:solidFill>
          <a:schemeClr val="tx1"/>
        </a:solidFill>
        <a:latin typeface="Arial" pitchFamily="34" charset="0"/>
        <a:ea typeface="ＭＳ Ｐゴシック"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76218"/>
    <a:srgbClr val="943708"/>
    <a:srgbClr val="087D0B"/>
    <a:srgbClr val="0C9AE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7533" autoAdjust="0"/>
    <p:restoredTop sz="63874" autoAdjust="0"/>
  </p:normalViewPr>
  <p:slideViewPr>
    <p:cSldViewPr>
      <p:cViewPr varScale="1">
        <p:scale>
          <a:sx n="50" d="100"/>
          <a:sy n="50" d="100"/>
        </p:scale>
        <p:origin x="-1668" y="-8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0" y="0"/>
            <a:ext cx="2971800"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lvl1pPr>
              <a:defRPr sz="1200"/>
            </a:lvl1pPr>
          </a:lstStyle>
          <a:p>
            <a:endParaRPr lang="en-US"/>
          </a:p>
        </p:txBody>
      </p:sp>
      <p:sp>
        <p:nvSpPr>
          <p:cNvPr id="3075" name="Rectangle 3"/>
          <p:cNvSpPr>
            <a:spLocks noGrp="1" noChangeArrowheads="1"/>
          </p:cNvSpPr>
          <p:nvPr>
            <p:ph type="dt" idx="1"/>
          </p:nvPr>
        </p:nvSpPr>
        <p:spPr bwMode="auto">
          <a:xfrm>
            <a:off x="3886200" y="0"/>
            <a:ext cx="2971800"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lvl1pPr algn="r">
              <a:defRPr sz="1200"/>
            </a:lvl1pPr>
          </a:lstStyle>
          <a:p>
            <a:endParaRPr lang="en-US"/>
          </a:p>
        </p:txBody>
      </p:sp>
      <p:sp>
        <p:nvSpPr>
          <p:cNvPr id="3076" name="Rectangle 4"/>
          <p:cNvSpPr>
            <a:spLocks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3077" name="Rectangle 5"/>
          <p:cNvSpPr>
            <a:spLocks noGrp="1" noChangeArrowheads="1"/>
          </p:cNvSpPr>
          <p:nvPr>
            <p:ph type="body" sz="quarter" idx="3"/>
          </p:nvPr>
        </p:nvSpPr>
        <p:spPr bwMode="auto">
          <a:xfrm>
            <a:off x="914400" y="4343400"/>
            <a:ext cx="5029200" cy="4114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3078" name="Rectangle 6"/>
          <p:cNvSpPr>
            <a:spLocks noGrp="1" noChangeArrowheads="1"/>
          </p:cNvSpPr>
          <p:nvPr>
            <p:ph type="ftr" sz="quarter" idx="4"/>
          </p:nvPr>
        </p:nvSpPr>
        <p:spPr bwMode="auto">
          <a:xfrm>
            <a:off x="0" y="8686800"/>
            <a:ext cx="2971800"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b" anchorCtr="0" compatLnSpc="1">
            <a:prstTxWarp prst="textNoShape">
              <a:avLst/>
            </a:prstTxWarp>
          </a:bodyPr>
          <a:lstStyle>
            <a:lvl1pPr>
              <a:defRPr sz="1200"/>
            </a:lvl1pPr>
          </a:lstStyle>
          <a:p>
            <a:endParaRPr lang="en-US"/>
          </a:p>
        </p:txBody>
      </p:sp>
      <p:sp>
        <p:nvSpPr>
          <p:cNvPr id="3079" name="Rectangle 7"/>
          <p:cNvSpPr>
            <a:spLocks noGrp="1" noChangeArrowheads="1"/>
          </p:cNvSpPr>
          <p:nvPr>
            <p:ph type="sldNum" sz="quarter" idx="5"/>
          </p:nvPr>
        </p:nvSpPr>
        <p:spPr bwMode="auto">
          <a:xfrm>
            <a:off x="3886200" y="8686800"/>
            <a:ext cx="2971800"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b" anchorCtr="0" compatLnSpc="1">
            <a:prstTxWarp prst="textNoShape">
              <a:avLst/>
            </a:prstTxWarp>
          </a:bodyPr>
          <a:lstStyle>
            <a:lvl1pPr algn="r">
              <a:defRPr sz="1200"/>
            </a:lvl1pPr>
          </a:lstStyle>
          <a:p>
            <a:fld id="{AB41FEC2-40EE-40C1-8000-A02DEE536E93}" type="slidenum">
              <a:rPr lang="en-US"/>
              <a:pPr/>
              <a:t>‹#›</a:t>
            </a:fld>
            <a:endParaRPr lang="en-US"/>
          </a:p>
        </p:txBody>
      </p:sp>
    </p:spTree>
    <p:extLst>
      <p:ext uri="{BB962C8B-B14F-4D97-AF65-F5344CB8AC3E}">
        <p14:creationId xmlns:p14="http://schemas.microsoft.com/office/powerpoint/2010/main" val="2665365956"/>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pitchFamily="34" charset="0"/>
        <a:ea typeface="ＭＳ Ｐゴシック" charset="-128"/>
        <a:cs typeface="+mn-cs"/>
      </a:defRPr>
    </a:lvl1pPr>
    <a:lvl2pPr marL="457200" algn="l" rtl="0" fontAlgn="base">
      <a:spcBef>
        <a:spcPct val="30000"/>
      </a:spcBef>
      <a:spcAft>
        <a:spcPct val="0"/>
      </a:spcAft>
      <a:defRPr sz="1200" kern="1200">
        <a:solidFill>
          <a:schemeClr val="tx1"/>
        </a:solidFill>
        <a:latin typeface="Arial" pitchFamily="34" charset="0"/>
        <a:ea typeface="ＭＳ Ｐゴシック" charset="-128"/>
        <a:cs typeface="+mn-cs"/>
      </a:defRPr>
    </a:lvl2pPr>
    <a:lvl3pPr marL="914400" algn="l" rtl="0" fontAlgn="base">
      <a:spcBef>
        <a:spcPct val="30000"/>
      </a:spcBef>
      <a:spcAft>
        <a:spcPct val="0"/>
      </a:spcAft>
      <a:defRPr sz="1200" kern="1200">
        <a:solidFill>
          <a:schemeClr val="tx1"/>
        </a:solidFill>
        <a:latin typeface="Arial" pitchFamily="34" charset="0"/>
        <a:ea typeface="ＭＳ Ｐゴシック" charset="-128"/>
        <a:cs typeface="+mn-cs"/>
      </a:defRPr>
    </a:lvl3pPr>
    <a:lvl4pPr marL="1371600" algn="l" rtl="0" fontAlgn="base">
      <a:spcBef>
        <a:spcPct val="30000"/>
      </a:spcBef>
      <a:spcAft>
        <a:spcPct val="0"/>
      </a:spcAft>
      <a:defRPr sz="1200" kern="1200">
        <a:solidFill>
          <a:schemeClr val="tx1"/>
        </a:solidFill>
        <a:latin typeface="Arial" pitchFamily="34" charset="0"/>
        <a:ea typeface="ＭＳ Ｐゴシック" charset="-128"/>
        <a:cs typeface="+mn-cs"/>
      </a:defRPr>
    </a:lvl4pPr>
    <a:lvl5pPr marL="1828800" algn="l" rtl="0" fontAlgn="base">
      <a:spcBef>
        <a:spcPct val="30000"/>
      </a:spcBef>
      <a:spcAft>
        <a:spcPct val="0"/>
      </a:spcAft>
      <a:defRPr sz="1200" kern="1200">
        <a:solidFill>
          <a:schemeClr val="tx1"/>
        </a:solidFill>
        <a:latin typeface="Arial" pitchFamily="34" charset="0"/>
        <a:ea typeface="ＭＳ Ｐゴシック"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8CEEB65-7812-481B-BEA6-4A4268573DB6}" type="slidenum">
              <a:rPr lang="en-US"/>
              <a:pPr/>
              <a:t>1</a:t>
            </a:fld>
            <a:endParaRPr lang="en-US"/>
          </a:p>
        </p:txBody>
      </p:sp>
      <p:sp>
        <p:nvSpPr>
          <p:cNvPr id="4098" name="Rectangle 2"/>
          <p:cNvSpPr>
            <a:spLocks noChangeArrowheads="1" noTextEdit="1"/>
          </p:cNvSpPr>
          <p:nvPr>
            <p:ph type="sldImg"/>
          </p:nvPr>
        </p:nvSpPr>
        <p:spPr>
          <a:ln/>
        </p:spPr>
      </p:sp>
      <p:sp>
        <p:nvSpPr>
          <p:cNvPr id="4099" name="Rectangle 3"/>
          <p:cNvSpPr>
            <a:spLocks noGrp="1" noChangeArrowheads="1"/>
          </p:cNvSpPr>
          <p:nvPr>
            <p:ph type="body" idx="1"/>
          </p:nvPr>
        </p:nvSpPr>
        <p:spPr/>
        <p:txBody>
          <a:bodyPr/>
          <a:lstStyle/>
          <a:p>
            <a:r>
              <a:rPr lang="en-US"/>
              <a:t>Resources needed for each participant the facilitator will need to have: </a:t>
            </a:r>
          </a:p>
          <a:p>
            <a:r>
              <a:rPr lang="en-US"/>
              <a:t>1. A copy of the PPT (formatted with two slides per page)</a:t>
            </a:r>
          </a:p>
          <a:p>
            <a:r>
              <a:rPr lang="en-US"/>
              <a:t>2. A copy of the CCSS Content Standards</a:t>
            </a:r>
          </a:p>
          <a:p>
            <a:r>
              <a:rPr lang="en-US"/>
              <a:t>3. A copy of the CCSS Standards for Mathematical Practice  (If you can, it is nice to have these Standards printed on card stock and laminated!)</a:t>
            </a:r>
          </a:p>
          <a:p>
            <a:r>
              <a:rPr lang="en-US"/>
              <a:t>4. A copy of the Button Task</a:t>
            </a:r>
          </a:p>
          <a:p>
            <a:r>
              <a:rPr lang="en-US"/>
              <a:t>5. A copy of Learner A and B’s work on the Button Task</a:t>
            </a:r>
          </a:p>
          <a:p>
            <a:endParaRPr lang="en-US"/>
          </a:p>
          <a:p>
            <a:r>
              <a:rPr lang="en-US"/>
              <a:t>Facilitators should also have, colored counters and/or square tiles and graph paper available for participants to use when they work on the math task.</a:t>
            </a:r>
          </a:p>
          <a:p>
            <a:endParaRPr lang="en-US"/>
          </a:p>
          <a:p>
            <a:r>
              <a:rPr lang="en-US"/>
              <a:t>Ask each participant to bring with them a copy of a lesson they have recently taught.</a:t>
            </a: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9447768-5F09-4D6C-A2C6-63F47DB46AD7}" type="slidenum">
              <a:rPr lang="en-US"/>
              <a:pPr/>
              <a:t>10</a:t>
            </a:fld>
            <a:endParaRPr lang="en-US"/>
          </a:p>
        </p:txBody>
      </p:sp>
      <p:sp>
        <p:nvSpPr>
          <p:cNvPr id="32770" name="Rectangle 2"/>
          <p:cNvSpPr>
            <a:spLocks noChangeArrowheads="1" noTextEdit="1"/>
          </p:cNvSpPr>
          <p:nvPr>
            <p:ph type="sldImg"/>
          </p:nvPr>
        </p:nvSpPr>
        <p:spPr bwMode="auto">
          <a:xfrm>
            <a:off x="1144588" y="685800"/>
            <a:ext cx="4572000" cy="3429000"/>
          </a:xfrm>
          <a:prstGeom prst="rect">
            <a:avLst/>
          </a:prstGeom>
          <a:no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32771" name="Rectangle 3"/>
          <p:cNvSpPr>
            <a:spLocks noGrp="1" noChangeArrowheads="1"/>
          </p:cNvSpPr>
          <p:nvPr>
            <p:ph type="body" idx="1"/>
          </p:nvPr>
        </p:nvSpPr>
        <p:spPr bwMode="auto">
          <a:xfrm>
            <a:off x="914400" y="4343400"/>
            <a:ext cx="5029200" cy="4114800"/>
          </a:xfrm>
          <a:prstGeom prst="rect">
            <a:avLst/>
          </a:prstGeom>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r>
              <a:rPr lang="en-US"/>
              <a:t>Having good tasks is only part of the story, how a teacher uses the task can significantly impact  students’ learning </a:t>
            </a:r>
          </a:p>
          <a:p>
            <a:r>
              <a:rPr lang="en-US"/>
              <a:t>opportunity </a:t>
            </a:r>
          </a:p>
          <a:p>
            <a:r>
              <a:rPr lang="en-US" sz="1300"/>
              <a:t>Tasks are important, but teachers also matter! </a:t>
            </a:r>
          </a:p>
          <a:p>
            <a:r>
              <a:rPr lang="en-US" sz="1300"/>
              <a:t>Teacher actions and reactions, that is their instructional decisions in the classroom, …</a:t>
            </a:r>
          </a:p>
          <a:p>
            <a:r>
              <a:rPr lang="en-US" sz="1300"/>
              <a:t>	influence the </a:t>
            </a:r>
            <a:r>
              <a:rPr lang="en-US" sz="1300" i="1"/>
              <a:t>nature and extent of student engagement</a:t>
            </a:r>
            <a:r>
              <a:rPr lang="en-US" sz="1300"/>
              <a:t> with challenging tasks,</a:t>
            </a:r>
          </a:p>
          <a:p>
            <a:r>
              <a:rPr lang="en-US" sz="1300"/>
              <a:t> and  </a:t>
            </a:r>
          </a:p>
          <a:p>
            <a:r>
              <a:rPr lang="en-US" sz="1300"/>
              <a:t>	effect </a:t>
            </a:r>
            <a:r>
              <a:rPr lang="en-US" sz="1300" i="1"/>
              <a:t>students’ opportunities to learn</a:t>
            </a:r>
            <a:r>
              <a:rPr lang="en-US" sz="1300"/>
              <a:t> from and through task engagement.  In particular, the way teachers choose to use tasks can significantly influence the opportunities students have to develop skills associated with the mathematical practices.</a:t>
            </a: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CC39C06-6B51-4494-9F50-28262A57C7A0}" type="slidenum">
              <a:rPr lang="en-US"/>
              <a:pPr/>
              <a:t>11</a:t>
            </a:fld>
            <a:endParaRPr lang="en-US"/>
          </a:p>
        </p:txBody>
      </p:sp>
      <p:sp>
        <p:nvSpPr>
          <p:cNvPr id="34818" name="Rectangle 2"/>
          <p:cNvSpPr>
            <a:spLocks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34819" name="Rectangle 3"/>
          <p:cNvSpPr>
            <a:spLocks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pPr marL="228600" indent="-228600"/>
            <a:r>
              <a:rPr lang="en-US"/>
              <a:t>Source of the video is the website Inside Mathematics</a:t>
            </a:r>
            <a:r>
              <a:rPr lang="en-US" i="1"/>
              <a:t>.</a:t>
            </a:r>
            <a:r>
              <a:rPr lang="en-US"/>
              <a:t> Development of the website was funded by the Noyce Foundation with a grant to the Silicon Valley Mathematics Initiative in California.  The Noyce Foundation and the Silicon Valley Mathematics Initiative have graciously granted NCSM permission to utilize the website for this resource.  </a:t>
            </a:r>
          </a:p>
          <a:p>
            <a:pPr marL="228600" indent="-228600"/>
            <a:r>
              <a:rPr lang="en-US"/>
              <a:t>The phrase ‘reengagement’ is intended to suggest a instructional strategy whereby students are ask to reconsider some aspect of a task in which they have already been engaged for the purpose of deepening or broadening their understanding.  It is an excellent strategy for a variety of instructional goals and this particular video was chosen in part to highlight a powerful type of lesson with which teachers may be unfamiliar.</a:t>
            </a:r>
          </a:p>
          <a:p>
            <a:pPr marL="228600" indent="-228600"/>
            <a:endParaRPr lang="en-US"/>
          </a:p>
          <a:p>
            <a:pPr marL="228600" indent="-228600"/>
            <a:r>
              <a:rPr lang="en-US"/>
              <a:t>1.  First select and show approximately 2 minutes segment from the Lesson Planning video clip beginning at 3:00 and ending at  4:49   This segment shows the teacher describing the lesson he has designed and his mathematical goals are for his students.  Look for notes about the teacher, his classroom, and school on the website.</a:t>
            </a:r>
          </a:p>
          <a:p>
            <a:pPr marL="228600" indent="-228600"/>
            <a:endParaRPr lang="en-US"/>
          </a:p>
          <a:p>
            <a:pPr marL="228600" indent="-228600"/>
            <a:r>
              <a:rPr lang="en-US"/>
              <a:t>2.  Next, distribute the samples of student work from Learner A and Learner B provided with this package.  Allow teachers to look over the two samples of student work (Learner A and Learner B) and consider the nature of mathematics content and the mathematical practices students might be engaged in as they complete this task.</a:t>
            </a:r>
          </a:p>
          <a:p>
            <a:pPr marL="228600" indent="-228600"/>
            <a:endParaRPr lang="en-US"/>
          </a:p>
          <a:p>
            <a:pPr marL="228600" indent="-228600">
              <a:buFontTx/>
              <a:buAutoNum type="arabicPeriod" startAt="3"/>
            </a:pPr>
            <a:r>
              <a:rPr lang="en-US"/>
              <a:t>Next, show approximately 2 minutes segment from the </a:t>
            </a:r>
            <a:r>
              <a:rPr lang="en-US" b="1"/>
              <a:t>Problem 2</a:t>
            </a:r>
            <a:r>
              <a:rPr lang="en-US"/>
              <a:t> video clip beginning at 0:00 minutes and ending at 1:50 minutes.  In this segment participants will see the teacher launch the task.  Next share a segment or two of students trying to make sense of the sample student work.  The video segments from 3:04 to 4:40 showing two girls working on the task and another segment from 5:40 to 6:07 with two boys are nice samples.  Again, the question for participants to consider as they watch the video is the nature of mathematics content and the mathematical practices students are engaged in as they complete this task.</a:t>
            </a:r>
          </a:p>
          <a:p>
            <a:pPr marL="228600" indent="-228600">
              <a:buFontTx/>
              <a:buAutoNum type="arabicPeriod" startAt="3"/>
            </a:pPr>
            <a:endParaRPr lang="en-US"/>
          </a:p>
          <a:p>
            <a:pPr marL="228600" indent="-228600"/>
            <a:r>
              <a:rPr lang="en-US"/>
              <a:t>4.  Finally, show approximately 2 minutes segment from the </a:t>
            </a:r>
            <a:r>
              <a:rPr lang="en-US" b="1"/>
              <a:t>Closure</a:t>
            </a:r>
            <a:r>
              <a:rPr lang="en-US"/>
              <a:t> video clip beginning at 0:00 minutes and ending at 2:00 minutes.  If you have a bit more time in the session you may want to play this video all the way to the end for a total of approximately 5:10 minutes.  Then proceed to the focus questions on the next slide.</a:t>
            </a: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DAA8239-7CB3-4B4F-96BF-434B860CE9E2}" type="slidenum">
              <a:rPr lang="en-US"/>
              <a:pPr/>
              <a:t>14</a:t>
            </a:fld>
            <a:endParaRPr lang="en-US"/>
          </a:p>
        </p:txBody>
      </p:sp>
      <p:sp>
        <p:nvSpPr>
          <p:cNvPr id="36866" name="Rectangle 2"/>
          <p:cNvSpPr>
            <a:spLocks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36867" name="Rectangle 3"/>
          <p:cNvSpPr>
            <a:spLocks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r>
              <a:rPr lang="en-US"/>
              <a:t>1.  Preview the focus questions with teachers, then let them consider them individually before you facilitate a whole group discussion.</a:t>
            </a: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9DB32E7-8427-4976-8C7F-4459916B115B}" type="slidenum">
              <a:rPr lang="en-US"/>
              <a:pPr/>
              <a:t>15</a:t>
            </a:fld>
            <a:endParaRPr lang="en-US"/>
          </a:p>
        </p:txBody>
      </p:sp>
      <p:sp>
        <p:nvSpPr>
          <p:cNvPr id="38914" name="Rectangle 2"/>
          <p:cNvSpPr>
            <a:spLocks noChangeArrowheads="1" noTextEdit="1"/>
          </p:cNvSpPr>
          <p:nvPr>
            <p:ph type="sldImg"/>
          </p:nvPr>
        </p:nvSpPr>
        <p:spPr bwMode="auto">
          <a:xfrm>
            <a:off x="1144588" y="685800"/>
            <a:ext cx="4572000" cy="3429000"/>
          </a:xfrm>
          <a:prstGeom prst="rect">
            <a:avLst/>
          </a:prstGeom>
          <a:no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38915" name="Rectangle 3"/>
          <p:cNvSpPr>
            <a:spLocks noGrp="1" noChangeArrowheads="1"/>
          </p:cNvSpPr>
          <p:nvPr>
            <p:ph type="body" idx="1"/>
          </p:nvPr>
        </p:nvSpPr>
        <p:spPr bwMode="auto">
          <a:xfrm>
            <a:off x="914400" y="4343400"/>
            <a:ext cx="5029200" cy="4114800"/>
          </a:xfrm>
          <a:prstGeom prst="rect">
            <a:avLst/>
          </a:prstGeom>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r>
              <a:rPr lang="en-US"/>
              <a:t>Having good tasks is only part of the story, how a teacher uses the task can significantly impact  students’ learning </a:t>
            </a:r>
          </a:p>
          <a:p>
            <a:r>
              <a:rPr lang="en-US"/>
              <a:t>Opportunity.  Looking for good tasks that will engage students in use of the 8 mathematical practices is an important start, but we have just seen how the ways in which the teacher uses the tasks also contributes significantly to students’ opportunities to learn.</a:t>
            </a:r>
          </a:p>
          <a:p>
            <a:endParaRPr lang="en-US"/>
          </a:p>
          <a:p>
            <a:endParaRPr lang="en-US"/>
          </a:p>
          <a:p>
            <a:endParaRPr lang="en-US" sz="130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D77CA29-B1C8-4CA7-BC1B-E37BE0DDA557}" type="slidenum">
              <a:rPr lang="en-US"/>
              <a:pPr/>
              <a:t>16</a:t>
            </a:fld>
            <a:endParaRPr lang="en-US"/>
          </a:p>
        </p:txBody>
      </p:sp>
      <p:sp>
        <p:nvSpPr>
          <p:cNvPr id="40962" name="Rectangle 2"/>
          <p:cNvSpPr>
            <a:spLocks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40963" name="Rectangle 3"/>
          <p:cNvSpPr>
            <a:spLocks noChangeArrowheads="1"/>
          </p:cNvSpPr>
          <p:nvPr>
            <p:ph type="body" idx="1"/>
          </p:nvPr>
        </p:nvSpPr>
        <p:spPr bwMode="auto">
          <a:xfrm>
            <a:off x="685800" y="4343400"/>
            <a:ext cx="5486400" cy="4114800"/>
          </a:xfrm>
          <a:prstGeom prst="rect">
            <a:avLst/>
          </a:prstGeom>
          <a:solidFill>
            <a:srgbClr val="FFFFFF"/>
          </a:solidFill>
          <a:ln>
            <a:solidFill>
              <a:srgbClr val="000000"/>
            </a:solidFill>
            <a:miter lim="800000"/>
            <a:headEnd/>
            <a:tailEnd/>
          </a:ln>
        </p:spPr>
        <p:txBody>
          <a:bodyPr/>
          <a:lstStyle/>
          <a:p>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E0D9080-3C35-4574-ABE9-367509837FE6}" type="slidenum">
              <a:rPr lang="en-US"/>
              <a:pPr/>
              <a:t>17</a:t>
            </a:fld>
            <a:endParaRPr lang="en-US"/>
          </a:p>
        </p:txBody>
      </p:sp>
      <p:sp>
        <p:nvSpPr>
          <p:cNvPr id="43010" name="Rectangle 2"/>
          <p:cNvSpPr>
            <a:spLocks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43011" name="Rectangle 3"/>
          <p:cNvSpPr>
            <a:spLocks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7E9D994-4616-43B4-AD7D-CAF81AFBCFF2}" type="slidenum">
              <a:rPr lang="en-US"/>
              <a:pPr/>
              <a:t>18</a:t>
            </a:fld>
            <a:endParaRPr lang="en-US"/>
          </a:p>
        </p:txBody>
      </p:sp>
      <p:sp>
        <p:nvSpPr>
          <p:cNvPr id="45058" name="Rectangle 2"/>
          <p:cNvSpPr>
            <a:spLocks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45059" name="Rectangle 3"/>
          <p:cNvSpPr>
            <a:spLocks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9C19B8A-A6B5-498E-B270-9AE9DC797182}" type="slidenum">
              <a:rPr lang="en-US"/>
              <a:pPr/>
              <a:t>19</a:t>
            </a:fld>
            <a:endParaRPr lang="en-US"/>
          </a:p>
        </p:txBody>
      </p:sp>
      <p:sp>
        <p:nvSpPr>
          <p:cNvPr id="47106" name="Rectangle 2"/>
          <p:cNvSpPr>
            <a:spLocks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47107" name="Rectangle 3"/>
          <p:cNvSpPr>
            <a:spLocks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A950816-D18C-4966-97AF-9F594027A297}" type="slidenum">
              <a:rPr lang="en-US"/>
              <a:pPr/>
              <a:t>2</a:t>
            </a:fld>
            <a:endParaRPr lang="en-US"/>
          </a:p>
        </p:txBody>
      </p:sp>
      <p:sp>
        <p:nvSpPr>
          <p:cNvPr id="6146" name="Rectangle 2"/>
          <p:cNvSpPr>
            <a:spLocks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6147" name="Rectangle 3"/>
          <p:cNvSpPr>
            <a:spLocks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r>
              <a:rPr lang="en-US"/>
              <a:t>Share both sets of Standards with Participants. </a:t>
            </a:r>
          </a:p>
          <a:p>
            <a:endParaRPr lang="en-US"/>
          </a:p>
          <a:p>
            <a:r>
              <a:rPr lang="en-US"/>
              <a:t>CCSS have two sets of Standards for Mathematics.  Both types of standards will be assessed and both need to be a part of regular instruction and teachers need to understand and be familiar with both types of standards.  This session is designed to give participants …. (next slide)</a:t>
            </a:r>
          </a:p>
          <a:p>
            <a:endParaRPr lang="en-US"/>
          </a:p>
          <a:p>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ADB922A-F484-450E-A8D9-96473F284007}" type="slidenum">
              <a:rPr lang="en-US"/>
              <a:pPr/>
              <a:t>3</a:t>
            </a:fld>
            <a:endParaRPr lang="en-US"/>
          </a:p>
        </p:txBody>
      </p:sp>
      <p:sp>
        <p:nvSpPr>
          <p:cNvPr id="8194" name="Rectangle 2"/>
          <p:cNvSpPr>
            <a:spLocks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8195" name="Rectangle 3"/>
          <p:cNvSpPr>
            <a:spLocks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r>
              <a:rPr lang="en-US"/>
              <a:t>Discuss both goals.  </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24EB6C4-FB88-4E91-8BBA-EDB55CFE1CB3}" type="slidenum">
              <a:rPr lang="en-US"/>
              <a:pPr/>
              <a:t>4</a:t>
            </a:fld>
            <a:endParaRPr lang="en-US"/>
          </a:p>
        </p:txBody>
      </p:sp>
      <p:sp>
        <p:nvSpPr>
          <p:cNvPr id="10242" name="Rectangle 2"/>
          <p:cNvSpPr>
            <a:spLocks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10243" name="Rectangle 3"/>
          <p:cNvSpPr>
            <a:spLocks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r>
              <a:rPr lang="en-US"/>
              <a:t>Remind participants of the vital nature of the Standards for Mathematical Practice with respect to students developing a powerful set of core mathematical competencies.  These practices do not stand alone and are not intended to be taught as stand alone lessons.  They are an integral part of learning and doing mathematics and need to be taught with the same intention and attention as mathematical content.</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2176309-488F-45CF-AD96-E281D90A79E3}" type="slidenum">
              <a:rPr lang="en-US"/>
              <a:pPr/>
              <a:t>5</a:t>
            </a:fld>
            <a:endParaRPr lang="en-US"/>
          </a:p>
        </p:txBody>
      </p:sp>
      <p:sp>
        <p:nvSpPr>
          <p:cNvPr id="22530" name="Rectangle 2"/>
          <p:cNvSpPr>
            <a:spLocks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22531" name="Rectangle 3"/>
          <p:cNvSpPr>
            <a:spLocks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r>
              <a:rPr lang="en-US"/>
              <a:t>Refer participants to the handout with the description of the CCSS Standards for Mathematical Practices.</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A489F6C-A806-41BA-9FE4-D7F6C764A402}" type="slidenum">
              <a:rPr lang="en-US"/>
              <a:pPr/>
              <a:t>6</a:t>
            </a:fld>
            <a:endParaRPr lang="en-US"/>
          </a:p>
        </p:txBody>
      </p:sp>
      <p:sp>
        <p:nvSpPr>
          <p:cNvPr id="24578" name="Rectangle 2"/>
          <p:cNvSpPr>
            <a:spLocks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24579" name="Rectangle 3"/>
          <p:cNvSpPr>
            <a:spLocks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r>
              <a:rPr lang="en-US"/>
              <a:t>Give participants time to review and think individually (no more than 5 min.) about the 8 Standards for Mathematical Practice. Let participants know that they will be asked to share their new insights with a partner (step 2).  </a:t>
            </a:r>
          </a:p>
          <a:p>
            <a:endParaRPr lang="en-US"/>
          </a:p>
          <a:p>
            <a:r>
              <a:rPr lang="en-US"/>
              <a:t>Have participants select a partner and then discuss their new insights into the standards of practice.  Next ask them to consider the focus question “</a:t>
            </a:r>
            <a:r>
              <a:rPr lang="en-US" i="1"/>
              <a:t>What implications might the standards of practice have on your classroom?” have them make notes regarding the implications they see for their classrooms, school, or mathematics program.  If there is time, ask for a few thoughts to be shared with the whole group.  This does not need to be a long discussion, just enough to encourage participants to begin to connect these practices to their work!  </a:t>
            </a:r>
          </a:p>
          <a:p>
            <a:endParaRPr lang="en-US" i="1"/>
          </a:p>
          <a:p>
            <a:r>
              <a:rPr lang="en-US" i="1"/>
              <a:t>Let folks know that they will come back to this question near the end of the session.</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CED5AB5-718D-4B5A-96E3-A9A3AF8F7A4A}" type="slidenum">
              <a:rPr lang="en-US"/>
              <a:pPr/>
              <a:t>7</a:t>
            </a:fld>
            <a:endParaRPr lang="en-US"/>
          </a:p>
        </p:txBody>
      </p:sp>
      <p:sp>
        <p:nvSpPr>
          <p:cNvPr id="26626" name="Rectangle 2"/>
          <p:cNvSpPr>
            <a:spLocks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26627" name="Rectangle 3"/>
          <p:cNvSpPr>
            <a:spLocks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r>
              <a:rPr lang="en-US"/>
              <a:t>Let participants know that we will use this task to explore the CCSS Content and Practice Standards.  First we will do the task and discuss it, then we will look to see how a teacher used this task in his fifth grade.  </a:t>
            </a:r>
          </a:p>
          <a:p>
            <a:endParaRPr lang="en-US"/>
          </a:p>
          <a:p>
            <a:r>
              <a:rPr lang="en-US"/>
              <a:t>Pass out copies of the Button Task to teachers.  </a:t>
            </a:r>
          </a:p>
          <a:p>
            <a:endParaRPr lang="en-US"/>
          </a:p>
          <a:p>
            <a:r>
              <a:rPr lang="en-US"/>
              <a:t>Consider modeling the pattern on a document camera with counters as you preview the four questions, then move to the next slide for directions on how to proceed with the task. Make graph paper, colored counters or square tiles available to teachers  to use as they work on the task.</a:t>
            </a:r>
          </a:p>
          <a:p>
            <a:endParaRPr lang="en-US"/>
          </a:p>
          <a:p>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BD4B95B-00EE-4FB7-97F9-333B9980E0CB}" type="slidenum">
              <a:rPr lang="en-US"/>
              <a:pPr/>
              <a:t>8</a:t>
            </a:fld>
            <a:endParaRPr lang="en-US"/>
          </a:p>
        </p:txBody>
      </p:sp>
      <p:sp>
        <p:nvSpPr>
          <p:cNvPr id="28674" name="Rectangle 2"/>
          <p:cNvSpPr>
            <a:spLocks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28675" name="Rectangle 3"/>
          <p:cNvSpPr>
            <a:spLocks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endParaRPr lang="en-US"/>
          </a:p>
          <a:p>
            <a:r>
              <a:rPr lang="en-US"/>
              <a:t>Have participants follow the directions on the slide, working first individually, then in pairs on the Button Task.</a:t>
            </a:r>
          </a:p>
          <a:p>
            <a:endParaRPr lang="en-US"/>
          </a:p>
          <a:p>
            <a:r>
              <a:rPr lang="en-US"/>
              <a:t>Whole Group Discussion:  Depending on available time, consider selecting two or three papers with interesting solution strategies and or representations to share with participants before you begin the discussion of question 3.  Don’t linger on the discussion of the task solution strategies, remember the focus of today’s session is the Standards for Mathematical Practice so save time for that part of the discussion.</a:t>
            </a:r>
          </a:p>
          <a:p>
            <a:endParaRPr lang="en-US"/>
          </a:p>
          <a:p>
            <a:r>
              <a:rPr lang="en-US"/>
              <a:t>Chart the comments from participants regarding both the mathematical content and practices needed to successfully complete the task.  You may also what to push the conversation by asking which elements of the task and/or the way the task was facilitated, triggered students to use specific practices. </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9029B45-029B-46F8-B024-E5782B823372}" type="slidenum">
              <a:rPr lang="en-US"/>
              <a:pPr/>
              <a:t>9</a:t>
            </a:fld>
            <a:endParaRPr lang="en-US"/>
          </a:p>
        </p:txBody>
      </p:sp>
      <p:sp>
        <p:nvSpPr>
          <p:cNvPr id="30722" name="Rectangle 2"/>
          <p:cNvSpPr>
            <a:spLocks noChangeArrowheads="1" noTextEdit="1"/>
          </p:cNvSpPr>
          <p:nvPr>
            <p:ph type="sldImg"/>
          </p:nvPr>
        </p:nvSpPr>
        <p:spPr bwMode="auto">
          <a:xfrm>
            <a:off x="1144588" y="685800"/>
            <a:ext cx="4572000" cy="3429000"/>
          </a:xfrm>
          <a:prstGeom prst="rect">
            <a:avLst/>
          </a:prstGeom>
          <a:solidFill>
            <a:srgbClr val="FFFFFF"/>
          </a:solidFill>
          <a:ln>
            <a:solidFill>
              <a:srgbClr val="000000"/>
            </a:solidFill>
            <a:miter lim="800000"/>
            <a:headEnd/>
            <a:tailEnd/>
          </a:ln>
        </p:spPr>
      </p:sp>
      <p:sp>
        <p:nvSpPr>
          <p:cNvPr id="30723" name="Rectangle 3"/>
          <p:cNvSpPr>
            <a:spLocks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r>
              <a:rPr lang="en-US"/>
              <a:t>First, as we have discussed in the overview session, we need to pay attention to what tasks we select because the nature of the tasks will</a:t>
            </a:r>
          </a:p>
          <a:p>
            <a:r>
              <a:rPr lang="en-US"/>
              <a:t> impact student achievement, but </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r>
              <a:rPr lang="en-US"/>
              <a:t>National Council of Supervisors of Mathematics</a:t>
            </a:r>
          </a:p>
          <a:p>
            <a:r>
              <a:rPr lang="en-US"/>
              <a:t>CCSS Standards of Mathematical Practice: Reasoning and Explaining</a:t>
            </a:r>
            <a:endParaRPr lang="en-US" sz="1400"/>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r>
              <a:rPr lang="en-US"/>
              <a:t>Slide </a:t>
            </a:r>
            <a:fld id="{FC496BDA-B191-474C-B051-4C09371B1730}" type="slidenum">
              <a:rPr lang="en-US"/>
              <a:pPr/>
              <a:t>‹#›</a:t>
            </a:fld>
            <a:endParaRPr lang="en-US" sz="1400"/>
          </a:p>
        </p:txBody>
      </p:sp>
    </p:spTree>
    <p:extLst>
      <p:ext uri="{BB962C8B-B14F-4D97-AF65-F5344CB8AC3E}">
        <p14:creationId xmlns:p14="http://schemas.microsoft.com/office/powerpoint/2010/main" val="3599429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1600200"/>
            <a:ext cx="8229600" cy="4525963"/>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r>
              <a:rPr lang="en-US"/>
              <a:t>National Council of Supervisors of Mathematics</a:t>
            </a:r>
          </a:p>
          <a:p>
            <a:r>
              <a:rPr lang="en-US"/>
              <a:t>CCSS Standards of Mathematical Practice: Reasoning and Explaining</a:t>
            </a:r>
            <a:endParaRPr lang="en-US" sz="1400"/>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r>
              <a:rPr lang="en-US"/>
              <a:t>Slide </a:t>
            </a:r>
            <a:fld id="{08C8E7FC-98C5-429B-B233-EF90BABD36A1}" type="slidenum">
              <a:rPr lang="en-US"/>
              <a:pPr/>
              <a:t>‹#›</a:t>
            </a:fld>
            <a:endParaRPr lang="en-US" sz="1400"/>
          </a:p>
        </p:txBody>
      </p:sp>
    </p:spTree>
    <p:extLst>
      <p:ext uri="{BB962C8B-B14F-4D97-AF65-F5344CB8AC3E}">
        <p14:creationId xmlns:p14="http://schemas.microsoft.com/office/powerpoint/2010/main" val="324298920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52400"/>
            <a:ext cx="2057400" cy="597376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152400"/>
            <a:ext cx="6019800" cy="5973763"/>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r>
              <a:rPr lang="en-US"/>
              <a:t>National Council of Supervisors of Mathematics</a:t>
            </a:r>
          </a:p>
          <a:p>
            <a:r>
              <a:rPr lang="en-US"/>
              <a:t>CCSS Standards of Mathematical Practice: Reasoning and Explaining</a:t>
            </a:r>
            <a:endParaRPr lang="en-US" sz="1400"/>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r>
              <a:rPr lang="en-US"/>
              <a:t>Slide </a:t>
            </a:r>
            <a:fld id="{24D3CCB0-F5E0-497E-90CC-D32CB6529A46}" type="slidenum">
              <a:rPr lang="en-US"/>
              <a:pPr/>
              <a:t>‹#›</a:t>
            </a:fld>
            <a:endParaRPr lang="en-US" sz="1400"/>
          </a:p>
        </p:txBody>
      </p:sp>
    </p:spTree>
    <p:extLst>
      <p:ext uri="{BB962C8B-B14F-4D97-AF65-F5344CB8AC3E}">
        <p14:creationId xmlns:p14="http://schemas.microsoft.com/office/powerpoint/2010/main" val="199616880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ClipArt" preserve="1">
  <p:cSld name="Title, Text and Clip Art">
    <p:spTree>
      <p:nvGrpSpPr>
        <p:cNvPr id="1" name=""/>
        <p:cNvGrpSpPr/>
        <p:nvPr/>
      </p:nvGrpSpPr>
      <p:grpSpPr>
        <a:xfrm>
          <a:off x="0" y="0"/>
          <a:ext cx="0" cy="0"/>
          <a:chOff x="0" y="0"/>
          <a:chExt cx="0" cy="0"/>
        </a:xfrm>
      </p:grpSpPr>
      <p:sp>
        <p:nvSpPr>
          <p:cNvPr id="2" name="Title 1"/>
          <p:cNvSpPr>
            <a:spLocks noGrp="1"/>
          </p:cNvSpPr>
          <p:nvPr>
            <p:ph type="title"/>
          </p:nvPr>
        </p:nvSpPr>
        <p:spPr>
          <a:xfrm>
            <a:off x="1295400" y="152400"/>
            <a:ext cx="73914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600200"/>
            <a:ext cx="4038600" cy="4525963"/>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lipArt Placeholder 3"/>
          <p:cNvSpPr>
            <a:spLocks noGrp="1"/>
          </p:cNvSpPr>
          <p:nvPr>
            <p:ph type="clipArt" sz="half" idx="2"/>
          </p:nvPr>
        </p:nvSpPr>
        <p:spPr>
          <a:xfrm>
            <a:off x="4648200" y="1600200"/>
            <a:ext cx="4038600" cy="4525963"/>
          </a:xfrm>
          <a:prstGeom prst="rect">
            <a:avLst/>
          </a:prstGeom>
        </p:spPr>
        <p:txBody>
          <a:bodyPr/>
          <a:lstStyle/>
          <a:p>
            <a:endParaRPr lang="en-US"/>
          </a:p>
        </p:txBody>
      </p:sp>
      <p:sp>
        <p:nvSpPr>
          <p:cNvPr id="5" name="Date Placeholder 4"/>
          <p:cNvSpPr>
            <a:spLocks noGrp="1"/>
          </p:cNvSpPr>
          <p:nvPr>
            <p:ph type="dt" sz="half" idx="10"/>
          </p:nvPr>
        </p:nvSpPr>
        <p:spPr>
          <a:xfrm>
            <a:off x="1143000" y="6400800"/>
            <a:ext cx="4343400" cy="457200"/>
          </a:xfrm>
        </p:spPr>
        <p:txBody>
          <a:bodyPr/>
          <a:lstStyle>
            <a:lvl1pPr>
              <a:defRPr/>
            </a:lvl1pPr>
          </a:lstStyle>
          <a:p>
            <a:r>
              <a:rPr lang="en-US"/>
              <a:t>National Council of Supervisors of Mathematics</a:t>
            </a:r>
          </a:p>
          <a:p>
            <a:r>
              <a:rPr lang="en-US"/>
              <a:t>CCSS Standards of Mathematical Practice: Reasoning and Explaining</a:t>
            </a:r>
            <a:endParaRPr lang="en-US" sz="1400"/>
          </a:p>
        </p:txBody>
      </p:sp>
      <p:sp>
        <p:nvSpPr>
          <p:cNvPr id="6" name="Footer Placeholder 5"/>
          <p:cNvSpPr>
            <a:spLocks noGrp="1"/>
          </p:cNvSpPr>
          <p:nvPr>
            <p:ph type="ftr" sz="quarter" idx="11"/>
          </p:nvPr>
        </p:nvSpPr>
        <p:spPr>
          <a:xfrm>
            <a:off x="4114800" y="6248400"/>
            <a:ext cx="2667000" cy="457200"/>
          </a:xfrm>
        </p:spPr>
        <p:txBody>
          <a:bodyPr/>
          <a:lstStyle>
            <a:lvl1pPr>
              <a:defRPr/>
            </a:lvl1pPr>
          </a:lstStyle>
          <a:p>
            <a:endParaRPr lang="en-US"/>
          </a:p>
        </p:txBody>
      </p:sp>
      <p:sp>
        <p:nvSpPr>
          <p:cNvPr id="7" name="Slide Number Placeholder 6"/>
          <p:cNvSpPr>
            <a:spLocks noGrp="1"/>
          </p:cNvSpPr>
          <p:nvPr>
            <p:ph type="sldNum" sz="quarter" idx="12"/>
          </p:nvPr>
        </p:nvSpPr>
        <p:spPr>
          <a:xfrm>
            <a:off x="6934200" y="6400800"/>
            <a:ext cx="1905000" cy="457200"/>
          </a:xfrm>
        </p:spPr>
        <p:txBody>
          <a:bodyPr/>
          <a:lstStyle>
            <a:lvl1pPr>
              <a:defRPr/>
            </a:lvl1pPr>
          </a:lstStyle>
          <a:p>
            <a:r>
              <a:rPr lang="en-US"/>
              <a:t>Slide </a:t>
            </a:r>
            <a:fld id="{2A5B7A60-C920-4C70-9A62-B8C1446E4A3F}" type="slidenum">
              <a:rPr lang="en-US"/>
              <a:pPr/>
              <a:t>‹#›</a:t>
            </a:fld>
            <a:endParaRPr lang="en-US" sz="1400"/>
          </a:p>
        </p:txBody>
      </p:sp>
    </p:spTree>
    <p:extLst>
      <p:ext uri="{BB962C8B-B14F-4D97-AF65-F5344CB8AC3E}">
        <p14:creationId xmlns:p14="http://schemas.microsoft.com/office/powerpoint/2010/main" val="333184775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a:xfrm>
            <a:off x="457200" y="1600200"/>
            <a:ext cx="8229600" cy="4525963"/>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r>
              <a:rPr lang="en-US"/>
              <a:t>National Council of Supervisors of Mathematics</a:t>
            </a:r>
          </a:p>
          <a:p>
            <a:r>
              <a:rPr lang="en-US"/>
              <a:t>CCSS Standards of Mathematical Practice: Reasoning and Explaining</a:t>
            </a:r>
            <a:endParaRPr lang="en-US" sz="1400"/>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r>
              <a:rPr lang="en-US"/>
              <a:t>Slide </a:t>
            </a:r>
            <a:fld id="{12964FD9-1AB9-4FBE-80EA-D7D91A2C01FE}" type="slidenum">
              <a:rPr lang="en-US"/>
              <a:pPr/>
              <a:t>‹#›</a:t>
            </a:fld>
            <a:endParaRPr lang="en-US" sz="1400"/>
          </a:p>
        </p:txBody>
      </p:sp>
    </p:spTree>
    <p:extLst>
      <p:ext uri="{BB962C8B-B14F-4D97-AF65-F5344CB8AC3E}">
        <p14:creationId xmlns:p14="http://schemas.microsoft.com/office/powerpoint/2010/main" val="392554164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r>
              <a:rPr lang="en-US"/>
              <a:t>National Council of Supervisors of Mathematics</a:t>
            </a:r>
          </a:p>
          <a:p>
            <a:r>
              <a:rPr lang="en-US"/>
              <a:t>CCSS Standards of Mathematical Practice: Reasoning and Explaining</a:t>
            </a:r>
            <a:endParaRPr lang="en-US" sz="1400"/>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r>
              <a:rPr lang="en-US"/>
              <a:t>Slide </a:t>
            </a:r>
            <a:fld id="{8C304070-6707-4033-98D3-31F95A5F372F}" type="slidenum">
              <a:rPr lang="en-US"/>
              <a:pPr/>
              <a:t>‹#›</a:t>
            </a:fld>
            <a:endParaRPr lang="en-US" sz="1400"/>
          </a:p>
        </p:txBody>
      </p:sp>
    </p:spTree>
    <p:extLst>
      <p:ext uri="{BB962C8B-B14F-4D97-AF65-F5344CB8AC3E}">
        <p14:creationId xmlns:p14="http://schemas.microsoft.com/office/powerpoint/2010/main" val="31628905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r>
              <a:rPr lang="en-US"/>
              <a:t>National Council of Supervisors of Mathematics</a:t>
            </a:r>
          </a:p>
          <a:p>
            <a:r>
              <a:rPr lang="en-US"/>
              <a:t>CCSS Standards of Mathematical Practice: Reasoning and Explaining</a:t>
            </a:r>
            <a:endParaRPr lang="en-US" sz="1400"/>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r>
              <a:rPr lang="en-US"/>
              <a:t>Slide </a:t>
            </a:r>
            <a:fld id="{655A8722-6699-4828-B75C-EAB403C884F1}" type="slidenum">
              <a:rPr lang="en-US"/>
              <a:pPr/>
              <a:t>‹#›</a:t>
            </a:fld>
            <a:endParaRPr lang="en-US" sz="1400"/>
          </a:p>
        </p:txBody>
      </p:sp>
    </p:spTree>
    <p:extLst>
      <p:ext uri="{BB962C8B-B14F-4D97-AF65-F5344CB8AC3E}">
        <p14:creationId xmlns:p14="http://schemas.microsoft.com/office/powerpoint/2010/main" val="412720726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r>
              <a:rPr lang="en-US"/>
              <a:t>National Council of Supervisors of Mathematics</a:t>
            </a:r>
          </a:p>
          <a:p>
            <a:r>
              <a:rPr lang="en-US"/>
              <a:t>CCSS Standards of Mathematical Practice: Reasoning and Explaining</a:t>
            </a:r>
            <a:endParaRPr lang="en-US" sz="1400"/>
          </a:p>
        </p:txBody>
      </p:sp>
      <p:sp>
        <p:nvSpPr>
          <p:cNvPr id="8" name="Footer Placeholder 7"/>
          <p:cNvSpPr>
            <a:spLocks noGrp="1"/>
          </p:cNvSpPr>
          <p:nvPr>
            <p:ph type="ftr" sz="quarter" idx="11"/>
          </p:nvPr>
        </p:nvSpPr>
        <p:spPr/>
        <p:txBody>
          <a:bodyPr/>
          <a:lstStyle>
            <a:lvl1pPr>
              <a:defRPr/>
            </a:lvl1pPr>
          </a:lstStyle>
          <a:p>
            <a:endParaRPr lang="en-US"/>
          </a:p>
        </p:txBody>
      </p:sp>
      <p:sp>
        <p:nvSpPr>
          <p:cNvPr id="9" name="Slide Number Placeholder 8"/>
          <p:cNvSpPr>
            <a:spLocks noGrp="1"/>
          </p:cNvSpPr>
          <p:nvPr>
            <p:ph type="sldNum" sz="quarter" idx="12"/>
          </p:nvPr>
        </p:nvSpPr>
        <p:spPr/>
        <p:txBody>
          <a:bodyPr/>
          <a:lstStyle>
            <a:lvl1pPr>
              <a:defRPr/>
            </a:lvl1pPr>
          </a:lstStyle>
          <a:p>
            <a:r>
              <a:rPr lang="en-US"/>
              <a:t>Slide </a:t>
            </a:r>
            <a:fld id="{67C61223-032A-4AEF-8C81-BA77661D7F75}" type="slidenum">
              <a:rPr lang="en-US"/>
              <a:pPr/>
              <a:t>‹#›</a:t>
            </a:fld>
            <a:endParaRPr lang="en-US" sz="1400"/>
          </a:p>
        </p:txBody>
      </p:sp>
    </p:spTree>
    <p:extLst>
      <p:ext uri="{BB962C8B-B14F-4D97-AF65-F5344CB8AC3E}">
        <p14:creationId xmlns:p14="http://schemas.microsoft.com/office/powerpoint/2010/main" val="62092384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r>
              <a:rPr lang="en-US"/>
              <a:t>National Council of Supervisors of Mathematics</a:t>
            </a:r>
          </a:p>
          <a:p>
            <a:r>
              <a:rPr lang="en-US"/>
              <a:t>CCSS Standards of Mathematical Practice: Reasoning and Explaining</a:t>
            </a:r>
            <a:endParaRPr lang="en-US" sz="1400"/>
          </a:p>
        </p:txBody>
      </p:sp>
      <p:sp>
        <p:nvSpPr>
          <p:cNvPr id="4" name="Footer Placeholder 3"/>
          <p:cNvSpPr>
            <a:spLocks noGrp="1"/>
          </p:cNvSpPr>
          <p:nvPr>
            <p:ph type="ftr" sz="quarter" idx="11"/>
          </p:nvPr>
        </p:nvSpPr>
        <p:spPr/>
        <p:txBody>
          <a:bodyPr/>
          <a:lstStyle>
            <a:lvl1pPr>
              <a:defRPr/>
            </a:lvl1pPr>
          </a:lstStyle>
          <a:p>
            <a:endParaRPr lang="en-US"/>
          </a:p>
        </p:txBody>
      </p:sp>
      <p:sp>
        <p:nvSpPr>
          <p:cNvPr id="5" name="Slide Number Placeholder 4"/>
          <p:cNvSpPr>
            <a:spLocks noGrp="1"/>
          </p:cNvSpPr>
          <p:nvPr>
            <p:ph type="sldNum" sz="quarter" idx="12"/>
          </p:nvPr>
        </p:nvSpPr>
        <p:spPr/>
        <p:txBody>
          <a:bodyPr/>
          <a:lstStyle>
            <a:lvl1pPr>
              <a:defRPr/>
            </a:lvl1pPr>
          </a:lstStyle>
          <a:p>
            <a:r>
              <a:rPr lang="en-US"/>
              <a:t>Slide </a:t>
            </a:r>
            <a:fld id="{E058450D-1DB1-44E7-B278-73E2EC66BDED}" type="slidenum">
              <a:rPr lang="en-US"/>
              <a:pPr/>
              <a:t>‹#›</a:t>
            </a:fld>
            <a:endParaRPr lang="en-US" sz="1400"/>
          </a:p>
        </p:txBody>
      </p:sp>
    </p:spTree>
    <p:extLst>
      <p:ext uri="{BB962C8B-B14F-4D97-AF65-F5344CB8AC3E}">
        <p14:creationId xmlns:p14="http://schemas.microsoft.com/office/powerpoint/2010/main" val="94150162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r>
              <a:rPr lang="en-US"/>
              <a:t>National Council of Supervisors of Mathematics</a:t>
            </a:r>
          </a:p>
          <a:p>
            <a:r>
              <a:rPr lang="en-US"/>
              <a:t>CCSS Standards of Mathematical Practice: Reasoning and Explaining</a:t>
            </a:r>
            <a:endParaRPr lang="en-US" sz="1400"/>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Slide Number Placeholder 3"/>
          <p:cNvSpPr>
            <a:spLocks noGrp="1"/>
          </p:cNvSpPr>
          <p:nvPr>
            <p:ph type="sldNum" sz="quarter" idx="12"/>
          </p:nvPr>
        </p:nvSpPr>
        <p:spPr/>
        <p:txBody>
          <a:bodyPr/>
          <a:lstStyle>
            <a:lvl1pPr>
              <a:defRPr/>
            </a:lvl1pPr>
          </a:lstStyle>
          <a:p>
            <a:r>
              <a:rPr lang="en-US"/>
              <a:t>Slide </a:t>
            </a:r>
            <a:fld id="{CE630764-18FA-4483-86FA-9A78A23987D2}" type="slidenum">
              <a:rPr lang="en-US"/>
              <a:pPr/>
              <a:t>‹#›</a:t>
            </a:fld>
            <a:endParaRPr lang="en-US" sz="1400"/>
          </a:p>
        </p:txBody>
      </p:sp>
    </p:spTree>
    <p:extLst>
      <p:ext uri="{BB962C8B-B14F-4D97-AF65-F5344CB8AC3E}">
        <p14:creationId xmlns:p14="http://schemas.microsoft.com/office/powerpoint/2010/main" val="224193259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r>
              <a:rPr lang="en-US"/>
              <a:t>National Council of Supervisors of Mathematics</a:t>
            </a:r>
          </a:p>
          <a:p>
            <a:r>
              <a:rPr lang="en-US"/>
              <a:t>CCSS Standards of Mathematical Practice: Reasoning and Explaining</a:t>
            </a:r>
            <a:endParaRPr lang="en-US" sz="1400"/>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r>
              <a:rPr lang="en-US"/>
              <a:t>Slide </a:t>
            </a:r>
            <a:fld id="{BDCFD76B-6794-4025-AD62-EDCCEDBB2510}" type="slidenum">
              <a:rPr lang="en-US"/>
              <a:pPr/>
              <a:t>‹#›</a:t>
            </a:fld>
            <a:endParaRPr lang="en-US" sz="1400"/>
          </a:p>
        </p:txBody>
      </p:sp>
    </p:spTree>
    <p:extLst>
      <p:ext uri="{BB962C8B-B14F-4D97-AF65-F5344CB8AC3E}">
        <p14:creationId xmlns:p14="http://schemas.microsoft.com/office/powerpoint/2010/main" val="381578030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r>
              <a:rPr lang="en-US"/>
              <a:t>National Council of Supervisors of Mathematics</a:t>
            </a:r>
          </a:p>
          <a:p>
            <a:r>
              <a:rPr lang="en-US"/>
              <a:t>CCSS Standards of Mathematical Practice: Reasoning and Explaining</a:t>
            </a:r>
            <a:endParaRPr lang="en-US" sz="1400"/>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r>
              <a:rPr lang="en-US"/>
              <a:t>Slide </a:t>
            </a:r>
            <a:fld id="{EC2D71FF-930E-4308-826A-6E1DA98725E8}" type="slidenum">
              <a:rPr lang="en-US"/>
              <a:pPr/>
              <a:t>‹#›</a:t>
            </a:fld>
            <a:endParaRPr lang="en-US" sz="1400"/>
          </a:p>
        </p:txBody>
      </p:sp>
    </p:spTree>
    <p:extLst>
      <p:ext uri="{BB962C8B-B14F-4D97-AF65-F5344CB8AC3E}">
        <p14:creationId xmlns:p14="http://schemas.microsoft.com/office/powerpoint/2010/main" val="39900664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1295400" y="152400"/>
            <a:ext cx="7391400" cy="1143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8" name="Rectangle 4"/>
          <p:cNvSpPr>
            <a:spLocks noGrp="1" noChangeArrowheads="1"/>
          </p:cNvSpPr>
          <p:nvPr>
            <p:ph type="dt" sz="half" idx="2"/>
          </p:nvPr>
        </p:nvSpPr>
        <p:spPr bwMode="auto">
          <a:xfrm>
            <a:off x="1143000" y="6400800"/>
            <a:ext cx="4343400"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lvl1pPr>
              <a:defRPr sz="800"/>
            </a:lvl1pPr>
          </a:lstStyle>
          <a:p>
            <a:r>
              <a:rPr lang="en-US"/>
              <a:t>National Council of Supervisors of Mathematics</a:t>
            </a:r>
          </a:p>
          <a:p>
            <a:r>
              <a:rPr lang="en-US"/>
              <a:t>CCSS Standards of Mathematical Practice: Reasoning and Explaining</a:t>
            </a:r>
            <a:endParaRPr lang="en-US" sz="1400"/>
          </a:p>
        </p:txBody>
      </p:sp>
      <p:sp>
        <p:nvSpPr>
          <p:cNvPr id="1029" name="Rectangle 5"/>
          <p:cNvSpPr>
            <a:spLocks noGrp="1" noChangeArrowheads="1"/>
          </p:cNvSpPr>
          <p:nvPr>
            <p:ph type="ftr" sz="quarter" idx="3"/>
          </p:nvPr>
        </p:nvSpPr>
        <p:spPr bwMode="auto">
          <a:xfrm>
            <a:off x="4114800" y="6248400"/>
            <a:ext cx="2667000"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lvl1pPr algn="ctr">
              <a:defRPr b="1"/>
            </a:lvl1pPr>
          </a:lstStyle>
          <a:p>
            <a:endParaRPr lang="en-US"/>
          </a:p>
        </p:txBody>
      </p:sp>
      <p:sp>
        <p:nvSpPr>
          <p:cNvPr id="1030" name="Rectangle 6"/>
          <p:cNvSpPr>
            <a:spLocks noGrp="1" noChangeArrowheads="1"/>
          </p:cNvSpPr>
          <p:nvPr>
            <p:ph type="sldNum" sz="quarter" idx="4"/>
          </p:nvPr>
        </p:nvSpPr>
        <p:spPr bwMode="auto">
          <a:xfrm>
            <a:off x="6934200" y="6400800"/>
            <a:ext cx="1905000"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lvl1pPr algn="r">
              <a:defRPr sz="800"/>
            </a:lvl1pPr>
          </a:lstStyle>
          <a:p>
            <a:r>
              <a:rPr lang="en-US"/>
              <a:t>Slide </a:t>
            </a:r>
            <a:fld id="{EEBC6E12-8524-4AA4-956A-B87A0D36516E}" type="slidenum">
              <a:rPr lang="en-US"/>
              <a:pPr/>
              <a:t>‹#›</a:t>
            </a:fld>
            <a:endParaRPr lang="en-US" sz="1400"/>
          </a:p>
        </p:txBody>
      </p:sp>
      <p:grpSp>
        <p:nvGrpSpPr>
          <p:cNvPr id="1031" name="Group 7"/>
          <p:cNvGrpSpPr>
            <a:grpSpLocks/>
          </p:cNvGrpSpPr>
          <p:nvPr userDrawn="1"/>
        </p:nvGrpSpPr>
        <p:grpSpPr bwMode="auto">
          <a:xfrm>
            <a:off x="0" y="0"/>
            <a:ext cx="1028700" cy="6858000"/>
            <a:chOff x="0" y="0"/>
            <a:chExt cx="648" cy="4320"/>
          </a:xfrm>
        </p:grpSpPr>
        <p:grpSp>
          <p:nvGrpSpPr>
            <p:cNvPr id="2" name="Group 7"/>
            <p:cNvGrpSpPr>
              <a:grpSpLocks/>
            </p:cNvGrpSpPr>
            <p:nvPr userDrawn="1"/>
          </p:nvGrpSpPr>
          <p:grpSpPr bwMode="auto">
            <a:xfrm>
              <a:off x="0" y="0"/>
              <a:ext cx="639" cy="4320"/>
              <a:chOff x="0" y="0"/>
              <a:chExt cx="639" cy="4320"/>
            </a:xfrm>
          </p:grpSpPr>
          <p:pic>
            <p:nvPicPr>
              <p:cNvPr id="1033" name="Picture 8"/>
              <p:cNvPicPr>
                <a:picLocks noChangeAspect="1" noChangeArrowheads="1"/>
              </p:cNvPicPr>
              <p:nvPr userDrawn="1"/>
            </p:nvPicPr>
            <p:blipFill>
              <a:blip r:embed="rId14">
                <a:extLst>
                  <a:ext uri="{28A0092B-C50C-407E-A947-70E740481C1C}">
                    <a14:useLocalDpi xmlns:a14="http://schemas.microsoft.com/office/drawing/2010/main" val="0"/>
                  </a:ext>
                </a:extLst>
              </a:blip>
              <a:srcRect l="17122" r="8681"/>
              <a:stretch>
                <a:fillRect/>
              </a:stretch>
            </p:blipFill>
            <p:spPr bwMode="auto">
              <a:xfrm>
                <a:off x="0" y="0"/>
                <a:ext cx="639" cy="4320"/>
              </a:xfrm>
              <a:prstGeom prst="rect">
                <a:avLst/>
              </a:prstGeom>
              <a:noFill/>
              <a:ln w="38100">
                <a:solidFill>
                  <a:schemeClr val="tx1"/>
                </a:solidFill>
                <a:miter lim="800000"/>
                <a:headEnd/>
                <a:tailEnd/>
              </a:ln>
              <a:extLst>
                <a:ext uri="{909E8E84-426E-40DD-AFC4-6F175D3DCCD1}">
                  <a14:hiddenFill xmlns:a14="http://schemas.microsoft.com/office/drawing/2010/main">
                    <a:solidFill>
                      <a:srgbClr val="FFFFFF"/>
                    </a:solidFill>
                  </a14:hiddenFill>
                </a:ext>
              </a:extLst>
            </p:spPr>
          </p:pic>
          <p:pic>
            <p:nvPicPr>
              <p:cNvPr id="1034" name="Picture 9"/>
              <p:cNvPicPr>
                <a:picLocks noChangeAspect="1" noChangeArrowheads="1"/>
              </p:cNvPicPr>
              <p:nvPr userDrawn="1"/>
            </p:nvPicPr>
            <p:blipFill>
              <a:blip r:embed="rId15">
                <a:extLst>
                  <a:ext uri="{28A0092B-C50C-407E-A947-70E740481C1C}">
                    <a14:useLocalDpi xmlns:a14="http://schemas.microsoft.com/office/drawing/2010/main" val="0"/>
                  </a:ext>
                </a:extLst>
              </a:blip>
              <a:srcRect t="9525"/>
              <a:stretch>
                <a:fillRect/>
              </a:stretch>
            </p:blipFill>
            <p:spPr bwMode="auto">
              <a:xfrm>
                <a:off x="0" y="2400"/>
                <a:ext cx="637" cy="912"/>
              </a:xfrm>
              <a:prstGeom prst="rect">
                <a:avLst/>
              </a:prstGeom>
              <a:noFill/>
              <a:ln w="38100">
                <a:solidFill>
                  <a:schemeClr val="tx1"/>
                </a:solidFill>
                <a:miter lim="800000"/>
                <a:headEnd/>
                <a:tailEnd/>
              </a:ln>
              <a:extLst>
                <a:ext uri="{909E8E84-426E-40DD-AFC4-6F175D3DCCD1}">
                  <a14:hiddenFill xmlns:a14="http://schemas.microsoft.com/office/drawing/2010/main">
                    <a:solidFill>
                      <a:srgbClr val="FFFFFF"/>
                    </a:solidFill>
                  </a14:hiddenFill>
                </a:ext>
              </a:extLst>
            </p:spPr>
          </p:pic>
        </p:grpSp>
        <p:grpSp>
          <p:nvGrpSpPr>
            <p:cNvPr id="1035" name="Group 12"/>
            <p:cNvGrpSpPr>
              <a:grpSpLocks/>
            </p:cNvGrpSpPr>
            <p:nvPr userDrawn="1"/>
          </p:nvGrpSpPr>
          <p:grpSpPr bwMode="auto">
            <a:xfrm>
              <a:off x="0" y="556"/>
              <a:ext cx="648" cy="410"/>
              <a:chOff x="0" y="556"/>
              <a:chExt cx="648" cy="410"/>
            </a:xfrm>
          </p:grpSpPr>
          <p:pic>
            <p:nvPicPr>
              <p:cNvPr id="1036" name="Picture 13"/>
              <p:cNvPicPr>
                <a:picLocks noChangeAspect="1" noChangeArrowheads="1"/>
              </p:cNvPicPr>
              <p:nvPr userDrawn="1"/>
            </p:nvPicPr>
            <p:blipFill>
              <a:blip r:embed="rId16">
                <a:extLst>
                  <a:ext uri="{28A0092B-C50C-407E-A947-70E740481C1C}">
                    <a14:useLocalDpi xmlns:a14="http://schemas.microsoft.com/office/drawing/2010/main" val="0"/>
                  </a:ext>
                </a:extLst>
              </a:blip>
              <a:srcRect r="47333"/>
              <a:stretch>
                <a:fillRect/>
              </a:stretch>
            </p:blipFill>
            <p:spPr bwMode="auto">
              <a:xfrm>
                <a:off x="0" y="556"/>
                <a:ext cx="640" cy="4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7166" name="Rectangle 14"/>
              <p:cNvSpPr>
                <a:spLocks noChangeArrowheads="1"/>
              </p:cNvSpPr>
              <p:nvPr userDrawn="1"/>
            </p:nvSpPr>
            <p:spPr bwMode="auto">
              <a:xfrm>
                <a:off x="208" y="568"/>
                <a:ext cx="440" cy="96"/>
              </a:xfrm>
              <a:prstGeom prst="rect">
                <a:avLst/>
              </a:prstGeom>
              <a:solidFill>
                <a:schemeClr val="tx2"/>
              </a:solidFill>
              <a:ln w="9525">
                <a:solidFill>
                  <a:schemeClr val="tx1"/>
                </a:solidFill>
                <a:miter lim="800000"/>
                <a:headEnd/>
                <a:tailEnd/>
              </a:ln>
            </p:spPr>
            <p:txBody>
              <a:bodyPr wrap="none" anchor="ctr"/>
              <a:lstStyle/>
              <a:p>
                <a:pPr>
                  <a:defRPr/>
                </a:pPr>
                <a:endParaRPr lang="en-US">
                  <a:latin typeface="Arial" charset="0"/>
                  <a:ea typeface="ＭＳ Ｐゴシック" pitchFamily="1" charset="-128"/>
                </a:endParaRPr>
              </a:p>
            </p:txBody>
          </p:sp>
        </p:grpSp>
      </p:grpSp>
      <p:sp>
        <p:nvSpPr>
          <p:cNvPr id="1032" name="Rectangle 8"/>
          <p:cNvSpPr>
            <a:spLocks noChangeArrowheads="1"/>
          </p:cNvSpPr>
          <p:nvPr userDrawn="1"/>
        </p:nvSpPr>
        <p:spPr bwMode="auto">
          <a:xfrm>
            <a:off x="1063625" y="1295400"/>
            <a:ext cx="8077200" cy="152400"/>
          </a:xfrm>
          <a:prstGeom prst="rect">
            <a:avLst/>
          </a:prstGeom>
          <a:gradFill rotWithShape="0">
            <a:gsLst>
              <a:gs pos="0">
                <a:srgbClr val="FFCC66">
                  <a:gamma/>
                  <a:shade val="20000"/>
                  <a:invGamma/>
                </a:srgbClr>
              </a:gs>
              <a:gs pos="50000">
                <a:srgbClr val="FFCC66"/>
              </a:gs>
              <a:gs pos="100000">
                <a:srgbClr val="FFCC66">
                  <a:gamma/>
                  <a:shade val="20000"/>
                  <a:invGamma/>
                </a:srgbClr>
              </a:gs>
            </a:gsLst>
            <a:lin ang="5400000" scaled="1"/>
          </a:gradFill>
          <a:ln w="12700">
            <a:noFill/>
            <a:miter lim="800000"/>
            <a:headEnd/>
            <a:tailEnd/>
          </a:ln>
          <a:effectLst/>
        </p:spPr>
        <p:txBody>
          <a:bodyPr wrap="none" anchor="ctr"/>
          <a:lstStyle/>
          <a:p>
            <a:pPr>
              <a:defRPr/>
            </a:pPr>
            <a:endParaRPr lang="en-US">
              <a:latin typeface="Arial" charset="0"/>
              <a:ea typeface="+mn-ea"/>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sldNum="0" hdr="0" ftr="0"/>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pitchFamily="34" charset="0"/>
          <a:ea typeface="ＭＳ Ｐゴシック" charset="-128"/>
        </a:defRPr>
      </a:lvl2pPr>
      <a:lvl3pPr algn="ctr" rtl="0" fontAlgn="base">
        <a:spcBef>
          <a:spcPct val="0"/>
        </a:spcBef>
        <a:spcAft>
          <a:spcPct val="0"/>
        </a:spcAft>
        <a:defRPr sz="4400">
          <a:solidFill>
            <a:schemeClr val="tx2"/>
          </a:solidFill>
          <a:latin typeface="Arial" pitchFamily="34" charset="0"/>
          <a:ea typeface="ＭＳ Ｐゴシック" charset="-128"/>
        </a:defRPr>
      </a:lvl3pPr>
      <a:lvl4pPr algn="ctr" rtl="0" fontAlgn="base">
        <a:spcBef>
          <a:spcPct val="0"/>
        </a:spcBef>
        <a:spcAft>
          <a:spcPct val="0"/>
        </a:spcAft>
        <a:defRPr sz="4400">
          <a:solidFill>
            <a:schemeClr val="tx2"/>
          </a:solidFill>
          <a:latin typeface="Arial" pitchFamily="34" charset="0"/>
          <a:ea typeface="ＭＳ Ｐゴシック" charset="-128"/>
        </a:defRPr>
      </a:lvl4pPr>
      <a:lvl5pPr algn="ctr" rtl="0" fontAlgn="base">
        <a:spcBef>
          <a:spcPct val="0"/>
        </a:spcBef>
        <a:spcAft>
          <a:spcPct val="0"/>
        </a:spcAft>
        <a:defRPr sz="4400">
          <a:solidFill>
            <a:schemeClr val="tx2"/>
          </a:solidFill>
          <a:latin typeface="Arial" pitchFamily="34" charset="0"/>
          <a:ea typeface="ＭＳ Ｐゴシック" charset="-128"/>
        </a:defRPr>
      </a:lvl5pPr>
      <a:lvl6pPr marL="457200" algn="ctr" rtl="0" fontAlgn="base">
        <a:spcBef>
          <a:spcPct val="0"/>
        </a:spcBef>
        <a:spcAft>
          <a:spcPct val="0"/>
        </a:spcAft>
        <a:defRPr sz="4400">
          <a:solidFill>
            <a:schemeClr val="tx2"/>
          </a:solidFill>
          <a:latin typeface="Arial" pitchFamily="34" charset="0"/>
          <a:ea typeface="ＭＳ Ｐゴシック" charset="-128"/>
        </a:defRPr>
      </a:lvl6pPr>
      <a:lvl7pPr marL="914400" algn="ctr" rtl="0" fontAlgn="base">
        <a:spcBef>
          <a:spcPct val="0"/>
        </a:spcBef>
        <a:spcAft>
          <a:spcPct val="0"/>
        </a:spcAft>
        <a:defRPr sz="4400">
          <a:solidFill>
            <a:schemeClr val="tx2"/>
          </a:solidFill>
          <a:latin typeface="Arial" pitchFamily="34" charset="0"/>
          <a:ea typeface="ＭＳ Ｐゴシック" charset="-128"/>
        </a:defRPr>
      </a:lvl7pPr>
      <a:lvl8pPr marL="1371600" algn="ctr" rtl="0" fontAlgn="base">
        <a:spcBef>
          <a:spcPct val="0"/>
        </a:spcBef>
        <a:spcAft>
          <a:spcPct val="0"/>
        </a:spcAft>
        <a:defRPr sz="4400">
          <a:solidFill>
            <a:schemeClr val="tx2"/>
          </a:solidFill>
          <a:latin typeface="Arial" pitchFamily="34" charset="0"/>
          <a:ea typeface="ＭＳ Ｐゴシック" charset="-128"/>
        </a:defRPr>
      </a:lvl8pPr>
      <a:lvl9pPr marL="1828800" algn="ctr" rtl="0" fontAlgn="base">
        <a:spcBef>
          <a:spcPct val="0"/>
        </a:spcBef>
        <a:spcAft>
          <a:spcPct val="0"/>
        </a:spcAft>
        <a:defRPr sz="4400">
          <a:solidFill>
            <a:schemeClr val="tx2"/>
          </a:solidFill>
          <a:latin typeface="Arial" pitchFamily="34" charset="0"/>
          <a:ea typeface="ＭＳ Ｐゴシック" charset="-128"/>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ea typeface="+mn-ea"/>
        </a:defRPr>
      </a:lvl2pPr>
      <a:lvl3pPr marL="1143000" indent="-228600" algn="l" rtl="0" fontAlgn="base">
        <a:spcBef>
          <a:spcPct val="20000"/>
        </a:spcBef>
        <a:spcAft>
          <a:spcPct val="0"/>
        </a:spcAft>
        <a:buChar char="•"/>
        <a:defRPr sz="2400">
          <a:solidFill>
            <a:schemeClr val="tx1"/>
          </a:solidFill>
          <a:latin typeface="+mn-lt"/>
          <a:ea typeface="+mn-ea"/>
        </a:defRPr>
      </a:lvl3pPr>
      <a:lvl4pPr marL="1600200" indent="-228600" algn="l" rtl="0" fontAlgn="base">
        <a:spcBef>
          <a:spcPct val="20000"/>
        </a:spcBef>
        <a:spcAft>
          <a:spcPct val="0"/>
        </a:spcAft>
        <a:buChar char="–"/>
        <a:defRPr sz="2000">
          <a:solidFill>
            <a:schemeClr val="tx1"/>
          </a:solidFill>
          <a:latin typeface="+mn-lt"/>
          <a:ea typeface="+mn-ea"/>
        </a:defRPr>
      </a:lvl4pPr>
      <a:lvl5pPr marL="2057400" indent="-228600" algn="l" rtl="0" fontAlgn="base">
        <a:spcBef>
          <a:spcPct val="20000"/>
        </a:spcBef>
        <a:spcAft>
          <a:spcPct val="0"/>
        </a:spcAft>
        <a:buChar char="»"/>
        <a:defRPr sz="2000">
          <a:solidFill>
            <a:schemeClr val="tx1"/>
          </a:solidFill>
          <a:latin typeface="+mn-lt"/>
          <a:ea typeface="+mn-ea"/>
        </a:defRPr>
      </a:lvl5pPr>
      <a:lvl6pPr marL="2514600" indent="-228600" algn="l" rtl="0" fontAlgn="base">
        <a:spcBef>
          <a:spcPct val="20000"/>
        </a:spcBef>
        <a:spcAft>
          <a:spcPct val="0"/>
        </a:spcAft>
        <a:buChar char="»"/>
        <a:defRPr sz="2000">
          <a:solidFill>
            <a:schemeClr val="tx1"/>
          </a:solidFill>
          <a:latin typeface="+mn-lt"/>
          <a:ea typeface="+mn-ea"/>
        </a:defRPr>
      </a:lvl6pPr>
      <a:lvl7pPr marL="2971800" indent="-228600" algn="l" rtl="0" fontAlgn="base">
        <a:spcBef>
          <a:spcPct val="20000"/>
        </a:spcBef>
        <a:spcAft>
          <a:spcPct val="0"/>
        </a:spcAft>
        <a:buChar char="»"/>
        <a:defRPr sz="2000">
          <a:solidFill>
            <a:schemeClr val="tx1"/>
          </a:solidFill>
          <a:latin typeface="+mn-lt"/>
          <a:ea typeface="+mn-ea"/>
        </a:defRPr>
      </a:lvl7pPr>
      <a:lvl8pPr marL="3429000" indent="-228600" algn="l" rtl="0" fontAlgn="base">
        <a:spcBef>
          <a:spcPct val="20000"/>
        </a:spcBef>
        <a:spcAft>
          <a:spcPct val="0"/>
        </a:spcAft>
        <a:buChar char="»"/>
        <a:defRPr sz="2000">
          <a:solidFill>
            <a:schemeClr val="tx1"/>
          </a:solidFill>
          <a:latin typeface="+mn-lt"/>
          <a:ea typeface="+mn-ea"/>
        </a:defRPr>
      </a:lvl8pPr>
      <a:lvl9pPr marL="3886200" indent="-228600" algn="l" rtl="0" fontAlgn="base">
        <a:spcBef>
          <a:spcPct val="20000"/>
        </a:spcBef>
        <a:spcAft>
          <a:spcPct val="0"/>
        </a:spcAft>
        <a:buChar char="»"/>
        <a:defRPr sz="2000">
          <a:solidFill>
            <a:schemeClr val="tx1"/>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hyperlink" Target="http://www.insidemathematics.org/index.php/classroom-video-visits/public-lessons-numerical-patterning/218-numerical-patterning-lesson-planning?phpMyAdmin=NqJS1x3gaJqDM-1-8LXtX3WJ4e8" TargetMode="External"/><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1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7.wmf"/><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4.xml"/><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5.xml"/><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7.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7.wmf"/></Relationships>
</file>

<file path=ppt/slides/_rels/slide8.xml.rels><?xml version="1.0" encoding="UTF-8" standalone="yes"?>
<Relationships xmlns="http://schemas.openxmlformats.org/package/2006/relationships"><Relationship Id="rId3" Type="http://schemas.openxmlformats.org/officeDocument/2006/relationships/image" Target="../media/image7.wmf"/><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Date Placeholder 3"/>
          <p:cNvSpPr>
            <a:spLocks noGrp="1"/>
          </p:cNvSpPr>
          <p:nvPr>
            <p:ph type="dt" sz="half" idx="10"/>
          </p:nvPr>
        </p:nvSpPr>
        <p:spPr/>
        <p:txBody>
          <a:bodyPr/>
          <a:lstStyle/>
          <a:p>
            <a:r>
              <a:rPr lang="en-US"/>
              <a:t>National Council of Supervisors of Mathematics</a:t>
            </a:r>
          </a:p>
          <a:p>
            <a:r>
              <a:rPr lang="en-US"/>
              <a:t>CCSS Standards of Mathematical Practice: Reasoning and Explaining</a:t>
            </a:r>
            <a:endParaRPr lang="en-US" sz="1400"/>
          </a:p>
        </p:txBody>
      </p:sp>
      <p:sp>
        <p:nvSpPr>
          <p:cNvPr id="2051" name="Rectangle 3"/>
          <p:cNvSpPr>
            <a:spLocks noChangeArrowheads="1"/>
          </p:cNvSpPr>
          <p:nvPr>
            <p:ph type="subTitle" idx="1"/>
          </p:nvPr>
        </p:nvSpPr>
        <p:spPr bwMode="auto">
          <a:xfrm>
            <a:off x="1600200" y="2362200"/>
            <a:ext cx="7010400" cy="3352800"/>
          </a:xfrm>
          <a:solidFill>
            <a:srgbClr val="FFFFFF"/>
          </a:solid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200"/>
          </a:p>
          <a:p>
            <a:r>
              <a:rPr lang="en-US" sz="3000"/>
              <a:t>The Common Core State Standards</a:t>
            </a:r>
            <a:r>
              <a:rPr lang="en-US" sz="4400">
                <a:solidFill>
                  <a:srgbClr val="A31C12"/>
                </a:solidFill>
              </a:rPr>
              <a:t> </a:t>
            </a:r>
          </a:p>
          <a:p>
            <a:endParaRPr lang="en-US" sz="1600">
              <a:solidFill>
                <a:srgbClr val="A31C12"/>
              </a:solidFill>
            </a:endParaRPr>
          </a:p>
          <a:p>
            <a:r>
              <a:rPr lang="en-US">
                <a:solidFill>
                  <a:srgbClr val="087D0B"/>
                </a:solidFill>
              </a:rPr>
              <a:t>Illustrating the Standards for Mathematical Practice:</a:t>
            </a:r>
          </a:p>
          <a:p>
            <a:r>
              <a:rPr lang="en-US" i="1">
                <a:solidFill>
                  <a:srgbClr val="087D0B"/>
                </a:solidFill>
              </a:rPr>
              <a:t>Reasoning about Problems and Unpacking Others’ Reasoning</a:t>
            </a:r>
          </a:p>
          <a:p>
            <a:endParaRPr lang="en-US" sz="1000" b="1"/>
          </a:p>
          <a:p>
            <a:endParaRPr lang="en-US" sz="800"/>
          </a:p>
          <a:p>
            <a:r>
              <a:rPr lang="en-US" sz="2400"/>
              <a:t>www.mathedleadership.org</a:t>
            </a:r>
          </a:p>
        </p:txBody>
      </p:sp>
      <p:sp>
        <p:nvSpPr>
          <p:cNvPr id="2053" name="Rectangle 5"/>
          <p:cNvSpPr>
            <a:spLocks noChangeArrowheads="1"/>
          </p:cNvSpPr>
          <p:nvPr/>
        </p:nvSpPr>
        <p:spPr bwMode="auto">
          <a:xfrm>
            <a:off x="2046288" y="2847975"/>
            <a:ext cx="184150"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p>
            <a:endParaRPr lang="en-US"/>
          </a:p>
        </p:txBody>
      </p:sp>
      <p:sp>
        <p:nvSpPr>
          <p:cNvPr id="2056" name="Rectangle 8"/>
          <p:cNvSpPr>
            <a:spLocks noChangeArrowheads="1"/>
          </p:cNvSpPr>
          <p:nvPr/>
        </p:nvSpPr>
        <p:spPr bwMode="auto">
          <a:xfrm>
            <a:off x="1066800" y="1219200"/>
            <a:ext cx="8077200" cy="381000"/>
          </a:xfrm>
          <a:prstGeom prst="rect">
            <a:avLst/>
          </a:prstGeom>
          <a:solidFill>
            <a:schemeClr val="bg1"/>
          </a:solidFill>
          <a:ln>
            <a:noFill/>
          </a:ln>
          <a:extLst>
            <a:ext uri="{91240B29-F687-4F45-9708-019B960494DF}">
              <a14:hiddenLine xmlns:a14="http://schemas.microsoft.com/office/drawing/2010/main" w="9525">
                <a:solidFill>
                  <a:schemeClr val="tx1"/>
                </a:solidFill>
                <a:miter lim="800000"/>
                <a:headEnd/>
                <a:tailEnd/>
              </a14:hiddenLine>
            </a:ext>
          </a:extLst>
        </p:spPr>
        <p:txBody>
          <a:bodyPr wrap="none" anchor="ctr"/>
          <a:lstStyle/>
          <a:p>
            <a:endParaRPr lang="en-US"/>
          </a:p>
        </p:txBody>
      </p:sp>
      <p:sp>
        <p:nvSpPr>
          <p:cNvPr id="2050" name="Rectangle 2"/>
          <p:cNvSpPr>
            <a:spLocks noGrp="1" noChangeArrowheads="1"/>
          </p:cNvSpPr>
          <p:nvPr>
            <p:ph type="ctrTitle"/>
          </p:nvPr>
        </p:nvSpPr>
        <p:spPr>
          <a:xfrm>
            <a:off x="1143000" y="533400"/>
            <a:ext cx="7772400" cy="1143000"/>
          </a:xfrm>
        </p:spPr>
        <p:txBody>
          <a:bodyPr/>
          <a:lstStyle/>
          <a:p>
            <a:r>
              <a:rPr lang="en-US"/>
              <a:t>The National Council of Supervisors of Mathematics</a:t>
            </a:r>
          </a:p>
        </p:txBody>
      </p:sp>
      <p:sp>
        <p:nvSpPr>
          <p:cNvPr id="2054" name="Rectangle 6"/>
          <p:cNvSpPr>
            <a:spLocks noChangeArrowheads="1"/>
          </p:cNvSpPr>
          <p:nvPr/>
        </p:nvSpPr>
        <p:spPr bwMode="auto">
          <a:xfrm>
            <a:off x="1554163" y="2209800"/>
            <a:ext cx="7132637" cy="3581400"/>
          </a:xfrm>
          <a:prstGeom prst="rect">
            <a:avLst/>
          </a:prstGeom>
          <a:noFill/>
          <a:ln w="76200" cmpd="tri">
            <a:solidFill>
              <a:srgbClr val="CC9900"/>
            </a:solidFill>
            <a:miter lim="800000"/>
            <a:headEnd/>
            <a:tailEnd/>
          </a:ln>
          <a:extLst>
            <a:ext uri="{909E8E84-426E-40DD-AFC4-6F175D3DCCD1}">
              <a14:hiddenFill xmlns:a14="http://schemas.microsoft.com/office/drawing/2010/main">
                <a:solidFill>
                  <a:srgbClr val="FFFFFF"/>
                </a:solidFill>
              </a14:hiddenFill>
            </a:ext>
          </a:extLst>
        </p:spPr>
        <p:txBody>
          <a:bodyPr/>
          <a:lstStyle/>
          <a:p>
            <a:pPr algn="ctr" eaLnBrk="1" hangingPunct="1">
              <a:spcBef>
                <a:spcPct val="20000"/>
              </a:spcBef>
            </a:pPr>
            <a:r>
              <a:rPr lang="en-US" sz="2800">
                <a:latin typeface="Times New Roman" pitchFamily="18" charset="0"/>
              </a:rPr>
              <a:t/>
            </a:r>
            <a:br>
              <a:rPr lang="en-US" sz="2800">
                <a:latin typeface="Times New Roman" pitchFamily="18" charset="0"/>
              </a:rPr>
            </a:br>
            <a:endParaRPr lang="en-US" sz="2000" b="1">
              <a:latin typeface="Times New Roman" pitchFamily="18"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Date Placeholder 3"/>
          <p:cNvSpPr>
            <a:spLocks noGrp="1"/>
          </p:cNvSpPr>
          <p:nvPr>
            <p:ph type="dt" sz="half" idx="10"/>
          </p:nvPr>
        </p:nvSpPr>
        <p:spPr/>
        <p:txBody>
          <a:bodyPr/>
          <a:lstStyle/>
          <a:p>
            <a:r>
              <a:rPr lang="en-US"/>
              <a:t>National Council of Supervisors of Mathematics</a:t>
            </a:r>
          </a:p>
          <a:p>
            <a:r>
              <a:rPr lang="en-US"/>
              <a:t>CCSS Standards of Mathematical Practice: Reasoning and Explaining</a:t>
            </a:r>
            <a:endParaRPr lang="en-US" sz="1400"/>
          </a:p>
        </p:txBody>
      </p:sp>
      <p:sp>
        <p:nvSpPr>
          <p:cNvPr id="31746" name="Rectangle 2"/>
          <p:cNvSpPr>
            <a:spLocks noGrp="1" noChangeArrowheads="1"/>
          </p:cNvSpPr>
          <p:nvPr>
            <p:ph type="title"/>
          </p:nvPr>
        </p:nvSpPr>
        <p:spPr>
          <a:xfrm>
            <a:off x="1368425" y="304800"/>
            <a:ext cx="6956425" cy="914400"/>
          </a:xfrm>
          <a:noFill/>
          <a:extLst>
            <a:ext uri="{909E8E84-426E-40DD-AFC4-6F175D3DCCD1}">
              <a14:hiddenFill xmlns:a14="http://schemas.microsoft.com/office/drawing/2010/main">
                <a:solidFill>
                  <a:srgbClr val="CC66FF"/>
                </a:solidFill>
              </a14:hiddenFill>
            </a:ext>
          </a:extLst>
        </p:spPr>
        <p:txBody>
          <a:bodyPr/>
          <a:lstStyle/>
          <a:p>
            <a:pPr>
              <a:lnSpc>
                <a:spcPct val="80000"/>
              </a:lnSpc>
            </a:pPr>
            <a:r>
              <a:rPr lang="en-US" sz="3600"/>
              <a:t>But,</a:t>
            </a:r>
            <a:r>
              <a:rPr lang="en-US" sz="3600">
                <a:solidFill>
                  <a:srgbClr val="0066CC"/>
                </a:solidFill>
              </a:rPr>
              <a:t> </a:t>
            </a:r>
            <a:r>
              <a:rPr lang="en-US" sz="3600">
                <a:solidFill>
                  <a:schemeClr val="tx1"/>
                </a:solidFill>
              </a:rPr>
              <a:t>WHAT TEACHERS DO          </a:t>
            </a:r>
            <a:r>
              <a:rPr lang="en-US" sz="3600"/>
              <a:t>with the tasks matters too!</a:t>
            </a:r>
            <a:r>
              <a:rPr lang="en-US" sz="3600">
                <a:solidFill>
                  <a:srgbClr val="0066CC"/>
                </a:solidFill>
              </a:rPr>
              <a:t> </a:t>
            </a:r>
            <a:endParaRPr lang="en-US" sz="3600" i="1"/>
          </a:p>
        </p:txBody>
      </p:sp>
      <p:sp>
        <p:nvSpPr>
          <p:cNvPr id="31747" name="Rectangle 3"/>
          <p:cNvSpPr>
            <a:spLocks noChangeArrowheads="1"/>
          </p:cNvSpPr>
          <p:nvPr>
            <p:ph type="body" idx="1"/>
          </p:nvPr>
        </p:nvSpPr>
        <p:spPr bwMode="auto">
          <a:xfrm>
            <a:off x="1219200" y="5119688"/>
            <a:ext cx="4114800" cy="976312"/>
          </a:xfrm>
          <a:solidFill>
            <a:srgbClr val="FFFFFF"/>
          </a:solid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nSpc>
                <a:spcPct val="85000"/>
              </a:lnSpc>
              <a:spcBef>
                <a:spcPct val="0"/>
              </a:spcBef>
              <a:buFontTx/>
              <a:buNone/>
            </a:pPr>
            <a:r>
              <a:rPr lang="en-US" sz="1400" i="1"/>
              <a:t>Stein, Grover &amp; Henningsen (1996)</a:t>
            </a:r>
          </a:p>
          <a:p>
            <a:pPr>
              <a:lnSpc>
                <a:spcPct val="85000"/>
              </a:lnSpc>
              <a:spcBef>
                <a:spcPct val="0"/>
              </a:spcBef>
              <a:buFontTx/>
              <a:buNone/>
            </a:pPr>
            <a:r>
              <a:rPr lang="en-US" sz="1400" i="1"/>
              <a:t>Smith &amp; Stein (1998)</a:t>
            </a:r>
          </a:p>
          <a:p>
            <a:pPr>
              <a:lnSpc>
                <a:spcPct val="85000"/>
              </a:lnSpc>
              <a:spcBef>
                <a:spcPct val="0"/>
              </a:spcBef>
              <a:buFontTx/>
              <a:buNone/>
            </a:pPr>
            <a:r>
              <a:rPr lang="en-US" sz="1400" i="1"/>
              <a:t>Stein, Smith, Henningsen &amp; Silver (2000)</a:t>
            </a:r>
            <a:endParaRPr lang="en-US" sz="1600" i="1"/>
          </a:p>
        </p:txBody>
      </p:sp>
      <p:sp>
        <p:nvSpPr>
          <p:cNvPr id="31748" name="Rectangle 4"/>
          <p:cNvSpPr>
            <a:spLocks noChangeArrowheads="1"/>
          </p:cNvSpPr>
          <p:nvPr/>
        </p:nvSpPr>
        <p:spPr bwMode="auto">
          <a:xfrm>
            <a:off x="1185863" y="2133600"/>
            <a:ext cx="7577137"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3600"/>
              <a:t>The Mathematical Tasks Framework</a:t>
            </a:r>
            <a:endParaRPr lang="en-US" sz="3600">
              <a:solidFill>
                <a:srgbClr val="0066CC"/>
              </a:solidFill>
            </a:endParaRPr>
          </a:p>
        </p:txBody>
      </p:sp>
      <p:grpSp>
        <p:nvGrpSpPr>
          <p:cNvPr id="31749" name="Group 5"/>
          <p:cNvGrpSpPr>
            <a:grpSpLocks/>
          </p:cNvGrpSpPr>
          <p:nvPr/>
        </p:nvGrpSpPr>
        <p:grpSpPr bwMode="auto">
          <a:xfrm>
            <a:off x="1371600" y="2971800"/>
            <a:ext cx="7620000" cy="1676400"/>
            <a:chOff x="864" y="1968"/>
            <a:chExt cx="4800" cy="1056"/>
          </a:xfrm>
        </p:grpSpPr>
        <p:sp>
          <p:nvSpPr>
            <p:cNvPr id="31750" name="Rectangle 6"/>
            <p:cNvSpPr>
              <a:spLocks noChangeArrowheads="1"/>
            </p:cNvSpPr>
            <p:nvPr/>
          </p:nvSpPr>
          <p:spPr bwMode="auto">
            <a:xfrm>
              <a:off x="864" y="2006"/>
              <a:ext cx="873" cy="1018"/>
            </a:xfrm>
            <a:prstGeom prst="rect">
              <a:avLst/>
            </a:prstGeom>
            <a:solidFill>
              <a:srgbClr val="448DE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atin typeface="Times" charset="0"/>
              </a:endParaRPr>
            </a:p>
          </p:txBody>
        </p:sp>
        <p:sp>
          <p:nvSpPr>
            <p:cNvPr id="31751" name="Rectangle 7"/>
            <p:cNvSpPr>
              <a:spLocks noChangeArrowheads="1"/>
            </p:cNvSpPr>
            <p:nvPr/>
          </p:nvSpPr>
          <p:spPr bwMode="auto">
            <a:xfrm>
              <a:off x="3351" y="1968"/>
              <a:ext cx="873" cy="1056"/>
            </a:xfrm>
            <a:prstGeom prst="rect">
              <a:avLst/>
            </a:prstGeom>
            <a:solidFill>
              <a:srgbClr val="CC00CC"/>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atin typeface="Times" charset="0"/>
              </a:endParaRPr>
            </a:p>
          </p:txBody>
        </p:sp>
        <p:sp>
          <p:nvSpPr>
            <p:cNvPr id="31752" name="Rectangle 8"/>
            <p:cNvSpPr>
              <a:spLocks noChangeArrowheads="1"/>
            </p:cNvSpPr>
            <p:nvPr/>
          </p:nvSpPr>
          <p:spPr bwMode="auto">
            <a:xfrm>
              <a:off x="2129" y="2006"/>
              <a:ext cx="786" cy="1018"/>
            </a:xfrm>
            <a:prstGeom prst="rect">
              <a:avLst/>
            </a:prstGeom>
            <a:solidFill>
              <a:srgbClr val="FFCC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atin typeface="Times" charset="0"/>
                </a:rPr>
                <a:t> </a:t>
              </a:r>
            </a:p>
          </p:txBody>
        </p:sp>
        <p:sp>
          <p:nvSpPr>
            <p:cNvPr id="31753" name="AutoShape 9"/>
            <p:cNvSpPr>
              <a:spLocks noChangeArrowheads="1"/>
            </p:cNvSpPr>
            <p:nvPr/>
          </p:nvSpPr>
          <p:spPr bwMode="auto">
            <a:xfrm>
              <a:off x="4660" y="1968"/>
              <a:ext cx="1004" cy="1056"/>
            </a:xfrm>
            <a:prstGeom prst="triangle">
              <a:avLst>
                <a:gd name="adj" fmla="val 50000"/>
              </a:avLst>
            </a:prstGeom>
            <a:solidFill>
              <a:srgbClr val="00FF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atin typeface="Times" charset="0"/>
              </a:endParaRPr>
            </a:p>
          </p:txBody>
        </p:sp>
        <p:sp>
          <p:nvSpPr>
            <p:cNvPr id="31754" name="Line 10"/>
            <p:cNvSpPr>
              <a:spLocks noChangeShapeType="1"/>
            </p:cNvSpPr>
            <p:nvPr/>
          </p:nvSpPr>
          <p:spPr bwMode="auto">
            <a:xfrm>
              <a:off x="1780" y="2479"/>
              <a:ext cx="262" cy="0"/>
            </a:xfrm>
            <a:prstGeom prst="line">
              <a:avLst/>
            </a:prstGeom>
            <a:noFill/>
            <a:ln w="25400">
              <a:solidFill>
                <a:schemeClr val="tx1"/>
              </a:solidFill>
              <a:round/>
              <a:headEnd/>
              <a:tailEnd type="triangle"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1755" name="Line 11"/>
            <p:cNvSpPr>
              <a:spLocks noChangeShapeType="1"/>
            </p:cNvSpPr>
            <p:nvPr/>
          </p:nvSpPr>
          <p:spPr bwMode="auto">
            <a:xfrm>
              <a:off x="4399" y="2494"/>
              <a:ext cx="261" cy="0"/>
            </a:xfrm>
            <a:prstGeom prst="line">
              <a:avLst/>
            </a:prstGeom>
            <a:noFill/>
            <a:ln w="28575">
              <a:solidFill>
                <a:schemeClr val="tx1"/>
              </a:solidFill>
              <a:round/>
              <a:headEnd/>
              <a:tailEnd type="triangle"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1756" name="Line 12"/>
            <p:cNvSpPr>
              <a:spLocks noChangeShapeType="1"/>
            </p:cNvSpPr>
            <p:nvPr/>
          </p:nvSpPr>
          <p:spPr bwMode="auto">
            <a:xfrm>
              <a:off x="3002" y="2496"/>
              <a:ext cx="262" cy="0"/>
            </a:xfrm>
            <a:prstGeom prst="line">
              <a:avLst/>
            </a:prstGeom>
            <a:noFill/>
            <a:ln w="28575">
              <a:solidFill>
                <a:schemeClr val="tx1"/>
              </a:solidFill>
              <a:round/>
              <a:headEnd/>
              <a:tailEnd type="triangle"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1757" name="Text Box 13"/>
            <p:cNvSpPr txBox="1">
              <a:spLocks noChangeArrowheads="1"/>
            </p:cNvSpPr>
            <p:nvPr/>
          </p:nvSpPr>
          <p:spPr bwMode="auto">
            <a:xfrm>
              <a:off x="2173" y="2129"/>
              <a:ext cx="740" cy="577"/>
            </a:xfrm>
            <a:prstGeom prst="rect">
              <a:avLst/>
            </a:prstGeom>
            <a:solidFill>
              <a:srgbClr val="FFCC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1800"/>
                <a:t>Tasks as </a:t>
              </a:r>
            </a:p>
            <a:p>
              <a:r>
                <a:rPr lang="en-US" sz="1800"/>
                <a:t>set up by </a:t>
              </a:r>
            </a:p>
            <a:p>
              <a:r>
                <a:rPr lang="en-US" sz="1800"/>
                <a:t>teachers</a:t>
              </a:r>
            </a:p>
          </p:txBody>
        </p:sp>
        <p:sp>
          <p:nvSpPr>
            <p:cNvPr id="31758" name="Text Box 14"/>
            <p:cNvSpPr txBox="1">
              <a:spLocks noChangeArrowheads="1"/>
            </p:cNvSpPr>
            <p:nvPr/>
          </p:nvSpPr>
          <p:spPr bwMode="auto">
            <a:xfrm>
              <a:off x="872" y="2083"/>
              <a:ext cx="830" cy="940"/>
            </a:xfrm>
            <a:prstGeom prst="rect">
              <a:avLst/>
            </a:prstGeom>
            <a:solidFill>
              <a:srgbClr val="448DE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nSpc>
                  <a:spcPct val="85000"/>
                </a:lnSpc>
              </a:pPr>
              <a:r>
                <a:rPr lang="en-US" sz="1800"/>
                <a:t>Tasks as </a:t>
              </a:r>
            </a:p>
            <a:p>
              <a:pPr>
                <a:lnSpc>
                  <a:spcPct val="85000"/>
                </a:lnSpc>
              </a:pPr>
              <a:r>
                <a:rPr lang="en-US" sz="1800"/>
                <a:t>they appear </a:t>
              </a:r>
            </a:p>
            <a:p>
              <a:pPr>
                <a:lnSpc>
                  <a:spcPct val="85000"/>
                </a:lnSpc>
              </a:pPr>
              <a:r>
                <a:rPr lang="en-US" sz="1800"/>
                <a:t>in curricular </a:t>
              </a:r>
            </a:p>
            <a:p>
              <a:pPr>
                <a:lnSpc>
                  <a:spcPct val="85000"/>
                </a:lnSpc>
              </a:pPr>
              <a:r>
                <a:rPr lang="en-US" sz="1800"/>
                <a:t>materials</a:t>
              </a:r>
            </a:p>
          </p:txBody>
        </p:sp>
        <p:sp>
          <p:nvSpPr>
            <p:cNvPr id="31759" name="Text Box 15"/>
            <p:cNvSpPr txBox="1">
              <a:spLocks noChangeArrowheads="1"/>
            </p:cNvSpPr>
            <p:nvPr/>
          </p:nvSpPr>
          <p:spPr bwMode="auto">
            <a:xfrm>
              <a:off x="3372" y="1998"/>
              <a:ext cx="808" cy="924"/>
            </a:xfrm>
            <a:prstGeom prst="rect">
              <a:avLst/>
            </a:prstGeom>
            <a:noFill/>
            <a:ln>
              <a:noFill/>
            </a:ln>
            <a:effectLst/>
            <a:extLst>
              <a:ext uri="{909E8E84-426E-40DD-AFC4-6F175D3DCCD1}">
                <a14:hiddenFill xmlns:a14="http://schemas.microsoft.com/office/drawing/2010/main">
                  <a:solidFill>
                    <a:srgbClr val="800080"/>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nSpc>
                  <a:spcPct val="80000"/>
                </a:lnSpc>
              </a:pPr>
              <a:endParaRPr lang="en-US" sz="500"/>
            </a:p>
            <a:p>
              <a:pPr>
                <a:lnSpc>
                  <a:spcPct val="80000"/>
                </a:lnSpc>
              </a:pPr>
              <a:r>
                <a:rPr lang="en-US" sz="1800"/>
                <a:t>Tasks as </a:t>
              </a:r>
            </a:p>
            <a:p>
              <a:pPr>
                <a:lnSpc>
                  <a:spcPct val="80000"/>
                </a:lnSpc>
              </a:pPr>
              <a:r>
                <a:rPr lang="en-US" sz="1800"/>
                <a:t>enacted by</a:t>
              </a:r>
            </a:p>
            <a:p>
              <a:pPr>
                <a:lnSpc>
                  <a:spcPct val="80000"/>
                </a:lnSpc>
              </a:pPr>
              <a:r>
                <a:rPr lang="en-US" sz="1800"/>
                <a:t>teachers and</a:t>
              </a:r>
            </a:p>
            <a:p>
              <a:pPr>
                <a:lnSpc>
                  <a:spcPct val="80000"/>
                </a:lnSpc>
              </a:pPr>
              <a:r>
                <a:rPr lang="en-US" sz="1800"/>
                <a:t>students</a:t>
              </a:r>
            </a:p>
          </p:txBody>
        </p:sp>
        <p:sp>
          <p:nvSpPr>
            <p:cNvPr id="31760" name="Text Box 16"/>
            <p:cNvSpPr txBox="1">
              <a:spLocks noChangeArrowheads="1"/>
            </p:cNvSpPr>
            <p:nvPr/>
          </p:nvSpPr>
          <p:spPr bwMode="auto">
            <a:xfrm>
              <a:off x="4848" y="2544"/>
              <a:ext cx="681" cy="318"/>
            </a:xfrm>
            <a:prstGeom prst="rect">
              <a:avLst/>
            </a:prstGeom>
            <a:noFill/>
            <a:ln>
              <a:noFill/>
            </a:ln>
            <a:effectLst/>
            <a:extLst>
              <a:ext uri="{909E8E84-426E-40DD-AFC4-6F175D3DCCD1}">
                <a14:hiddenFill xmlns:a14="http://schemas.microsoft.com/office/drawing/2010/main">
                  <a:solidFill>
                    <a:srgbClr val="448DE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nSpc>
                  <a:spcPct val="75000"/>
                </a:lnSpc>
              </a:pPr>
              <a:r>
                <a:rPr lang="en-US" sz="1800"/>
                <a:t>Student</a:t>
              </a:r>
            </a:p>
            <a:p>
              <a:pPr>
                <a:lnSpc>
                  <a:spcPct val="75000"/>
                </a:lnSpc>
              </a:pPr>
              <a:r>
                <a:rPr lang="en-US" sz="1800"/>
                <a:t>learning</a:t>
              </a:r>
            </a:p>
          </p:txBody>
        </p:sp>
      </p:gr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Date Placeholder 3"/>
          <p:cNvSpPr>
            <a:spLocks noGrp="1"/>
          </p:cNvSpPr>
          <p:nvPr>
            <p:ph type="dt" sz="half" idx="10"/>
          </p:nvPr>
        </p:nvSpPr>
        <p:spPr/>
        <p:txBody>
          <a:bodyPr/>
          <a:lstStyle/>
          <a:p>
            <a:r>
              <a:rPr lang="en-US"/>
              <a:t>National Council of Supervisors of Mathematics</a:t>
            </a:r>
          </a:p>
          <a:p>
            <a:r>
              <a:rPr lang="en-US"/>
              <a:t>CCSS Standards of Mathematical Practice: Reasoning and Explaining</a:t>
            </a:r>
            <a:endParaRPr lang="en-US" sz="1400"/>
          </a:p>
        </p:txBody>
      </p:sp>
      <p:sp>
        <p:nvSpPr>
          <p:cNvPr id="33794" name="Rectangle 2"/>
          <p:cNvSpPr>
            <a:spLocks noGrp="1" noChangeArrowheads="1"/>
          </p:cNvSpPr>
          <p:nvPr>
            <p:ph type="title"/>
          </p:nvPr>
        </p:nvSpPr>
        <p:spPr/>
        <p:txBody>
          <a:bodyPr/>
          <a:lstStyle/>
          <a:p>
            <a:r>
              <a:rPr lang="en-US">
                <a:solidFill>
                  <a:schemeClr val="tx1"/>
                </a:solidFill>
              </a:rPr>
              <a:t>www.</a:t>
            </a:r>
            <a:r>
              <a:rPr lang="en-US"/>
              <a:t>Inside Mathematics</a:t>
            </a:r>
            <a:r>
              <a:rPr lang="en-US">
                <a:solidFill>
                  <a:schemeClr val="tx1"/>
                </a:solidFill>
              </a:rPr>
              <a:t>.org</a:t>
            </a:r>
            <a:endParaRPr lang="en-US"/>
          </a:p>
        </p:txBody>
      </p:sp>
      <p:sp>
        <p:nvSpPr>
          <p:cNvPr id="33795" name="Rectangle 3"/>
          <p:cNvSpPr>
            <a:spLocks noChangeArrowheads="1"/>
          </p:cNvSpPr>
          <p:nvPr>
            <p:ph type="body" idx="1"/>
          </p:nvPr>
        </p:nvSpPr>
        <p:spPr bwMode="auto">
          <a:xfrm>
            <a:off x="1143000" y="5181600"/>
            <a:ext cx="7772400" cy="990600"/>
          </a:xfrm>
          <a:solidFill>
            <a:srgbClr val="FFFFFF"/>
          </a:solid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nSpc>
                <a:spcPct val="90000"/>
              </a:lnSpc>
            </a:pPr>
            <a:r>
              <a:rPr lang="en-US" sz="1800">
                <a:hlinkClick r:id="rId3"/>
              </a:rPr>
              <a:t>http://www.insidemathematics.org/index.php/classroom-video-visits/public-lessons-numerical-patterning/218-numerical-patterning-lesson-planning?phpMyAdmin=NqJS1x3gaJqDM-1-8LXtX3WJ4e8</a:t>
            </a:r>
            <a:endParaRPr lang="en-US" sz="1800"/>
          </a:p>
          <a:p>
            <a:pPr>
              <a:lnSpc>
                <a:spcPct val="90000"/>
              </a:lnSpc>
            </a:pPr>
            <a:endParaRPr lang="en-US" sz="1800"/>
          </a:p>
          <a:p>
            <a:pPr>
              <a:lnSpc>
                <a:spcPct val="90000"/>
              </a:lnSpc>
            </a:pPr>
            <a:endParaRPr lang="en-US" sz="2000"/>
          </a:p>
        </p:txBody>
      </p:sp>
      <p:pic>
        <p:nvPicPr>
          <p:cNvPr id="33796"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371600" y="1574800"/>
            <a:ext cx="4267200" cy="3535363"/>
          </a:xfrm>
          <a:prstGeom prst="rect">
            <a:avLst/>
          </a:prstGeom>
          <a:noFill/>
          <a:extLst>
            <a:ext uri="{909E8E84-426E-40DD-AFC4-6F175D3DCCD1}">
              <a14:hiddenFill xmlns:a14="http://schemas.microsoft.com/office/drawing/2010/main">
                <a:solidFill>
                  <a:srgbClr val="FFFFFF"/>
                </a:solidFill>
              </a14:hiddenFill>
            </a:ext>
          </a:extLst>
        </p:spPr>
      </p:pic>
      <p:sp>
        <p:nvSpPr>
          <p:cNvPr id="33797" name="Text Box 5"/>
          <p:cNvSpPr txBox="1">
            <a:spLocks noChangeArrowheads="1"/>
          </p:cNvSpPr>
          <p:nvPr/>
        </p:nvSpPr>
        <p:spPr bwMode="auto">
          <a:xfrm>
            <a:off x="5791200" y="1924050"/>
            <a:ext cx="3317875" cy="26479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p>
            <a:r>
              <a:rPr lang="en-US"/>
              <a:t>A </a:t>
            </a:r>
            <a:r>
              <a:rPr lang="en-US" i="1"/>
              <a:t>reengagement</a:t>
            </a:r>
          </a:p>
          <a:p>
            <a:r>
              <a:rPr lang="en-US"/>
              <a:t>lesson using the </a:t>
            </a:r>
          </a:p>
          <a:p>
            <a:r>
              <a:rPr lang="en-US"/>
              <a:t>Button Task </a:t>
            </a:r>
          </a:p>
          <a:p>
            <a:endParaRPr lang="en-US"/>
          </a:p>
          <a:p>
            <a:r>
              <a:rPr lang="en-US"/>
              <a:t>Francis Dickinson</a:t>
            </a:r>
          </a:p>
          <a:p>
            <a:r>
              <a:rPr lang="en-US"/>
              <a:t>San Carlos Elementary</a:t>
            </a:r>
          </a:p>
          <a:p>
            <a:r>
              <a:rPr lang="en-US"/>
              <a:t>Grade 5  </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Date Placeholder 3"/>
          <p:cNvSpPr>
            <a:spLocks noGrp="1"/>
          </p:cNvSpPr>
          <p:nvPr>
            <p:ph type="dt" sz="half" idx="10"/>
          </p:nvPr>
        </p:nvSpPr>
        <p:spPr/>
        <p:txBody>
          <a:bodyPr/>
          <a:lstStyle/>
          <a:p>
            <a:r>
              <a:rPr lang="en-US"/>
              <a:t>National Council of Supervisors of Mathematics</a:t>
            </a:r>
          </a:p>
          <a:p>
            <a:r>
              <a:rPr lang="en-US"/>
              <a:t>CCSS Standards of Mathematical Practice: Reasoning and Explaining</a:t>
            </a:r>
            <a:endParaRPr lang="en-US" sz="1400"/>
          </a:p>
        </p:txBody>
      </p:sp>
      <p:sp>
        <p:nvSpPr>
          <p:cNvPr id="48130" name="Rectangle 2"/>
          <p:cNvSpPr>
            <a:spLocks noGrp="1" noChangeArrowheads="1"/>
          </p:cNvSpPr>
          <p:nvPr>
            <p:ph type="title"/>
          </p:nvPr>
        </p:nvSpPr>
        <p:spPr/>
        <p:txBody>
          <a:bodyPr/>
          <a:lstStyle/>
          <a:p>
            <a:r>
              <a:rPr lang="en-US"/>
              <a:t>Learner A</a:t>
            </a:r>
          </a:p>
        </p:txBody>
      </p:sp>
      <p:pic>
        <p:nvPicPr>
          <p:cNvPr id="48131" name="Picture 3" descr="PPTD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05000" y="1463675"/>
            <a:ext cx="6553200" cy="2498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8132" name="Text Box 4"/>
          <p:cNvSpPr txBox="1">
            <a:spLocks noChangeArrowheads="1"/>
          </p:cNvSpPr>
          <p:nvPr/>
        </p:nvSpPr>
        <p:spPr bwMode="auto">
          <a:xfrm>
            <a:off x="1219200" y="3962400"/>
            <a:ext cx="7696200" cy="241141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r>
              <a:rPr lang="en-US" sz="1800" b="1"/>
              <a:t>Pictorial Representation</a:t>
            </a:r>
            <a:endParaRPr lang="en-US" sz="1800"/>
          </a:p>
          <a:p>
            <a:r>
              <a:rPr lang="en-US" sz="1800"/>
              <a:t>What does Learner A see staying the same?  What does Learner A see changing? Draw a picture to show how Learner A sees this pattern growing through the first 3 stages.  Color coding and modeling with square tiles may come in handy.</a:t>
            </a:r>
          </a:p>
          <a:p>
            <a:endParaRPr lang="en-US" sz="800"/>
          </a:p>
          <a:p>
            <a:r>
              <a:rPr lang="en-US" sz="1800" b="1"/>
              <a:t>Verbal Representation</a:t>
            </a:r>
            <a:endParaRPr lang="en-US" sz="1800"/>
          </a:p>
          <a:p>
            <a:r>
              <a:rPr lang="en-US" sz="1800"/>
              <a:t>Describe in your own words how Learner A sees this pattern growing.  Be sure to mention what is staying the same and what is changing.</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Date Placeholder 3"/>
          <p:cNvSpPr>
            <a:spLocks noGrp="1"/>
          </p:cNvSpPr>
          <p:nvPr>
            <p:ph type="dt" sz="half" idx="10"/>
          </p:nvPr>
        </p:nvSpPr>
        <p:spPr/>
        <p:txBody>
          <a:bodyPr/>
          <a:lstStyle/>
          <a:p>
            <a:r>
              <a:rPr lang="en-US"/>
              <a:t>National Council of Supervisors of Mathematics</a:t>
            </a:r>
          </a:p>
          <a:p>
            <a:r>
              <a:rPr lang="en-US"/>
              <a:t>CCSS Standards of Mathematical Practice: Reasoning and Explaining</a:t>
            </a:r>
            <a:endParaRPr lang="en-US" sz="1400"/>
          </a:p>
        </p:txBody>
      </p:sp>
      <p:sp>
        <p:nvSpPr>
          <p:cNvPr id="49154" name="Rectangle 2"/>
          <p:cNvSpPr>
            <a:spLocks noGrp="1" noChangeArrowheads="1"/>
          </p:cNvSpPr>
          <p:nvPr>
            <p:ph type="title"/>
          </p:nvPr>
        </p:nvSpPr>
        <p:spPr/>
        <p:txBody>
          <a:bodyPr/>
          <a:lstStyle/>
          <a:p>
            <a:r>
              <a:rPr lang="en-US"/>
              <a:t>Learner B</a:t>
            </a:r>
          </a:p>
        </p:txBody>
      </p:sp>
      <p:pic>
        <p:nvPicPr>
          <p:cNvPr id="49155" name="Picture 3" descr="PPTD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05000" y="1550988"/>
            <a:ext cx="6477000" cy="24114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9156" name="Text Box 4"/>
          <p:cNvSpPr txBox="1">
            <a:spLocks noChangeArrowheads="1"/>
          </p:cNvSpPr>
          <p:nvPr/>
        </p:nvSpPr>
        <p:spPr bwMode="auto">
          <a:xfrm>
            <a:off x="1295400" y="4848225"/>
            <a:ext cx="7712075"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endParaRPr lang="en-US"/>
          </a:p>
        </p:txBody>
      </p:sp>
      <p:sp>
        <p:nvSpPr>
          <p:cNvPr id="49157" name="Rectangle 5"/>
          <p:cNvSpPr>
            <a:spLocks noChangeArrowheads="1"/>
          </p:cNvSpPr>
          <p:nvPr/>
        </p:nvSpPr>
        <p:spPr bwMode="auto">
          <a:xfrm>
            <a:off x="1219200" y="3913188"/>
            <a:ext cx="7620000" cy="241141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r>
              <a:rPr lang="en-US" sz="1800" b="1"/>
              <a:t>Pictorial Representation</a:t>
            </a:r>
            <a:endParaRPr lang="en-US" sz="1800"/>
          </a:p>
          <a:p>
            <a:r>
              <a:rPr lang="en-US" sz="1800"/>
              <a:t>What does Learner B see staying the same?  What does Learner B see changing? Draw a picture to show how Learner B sees this pattern growing through the first 3 stages.  Color coding and modeling with square tiles may come in handy.</a:t>
            </a:r>
          </a:p>
          <a:p>
            <a:endParaRPr lang="en-US" sz="800"/>
          </a:p>
          <a:p>
            <a:r>
              <a:rPr lang="en-US" sz="1800" b="1"/>
              <a:t>Verbal Representation</a:t>
            </a:r>
            <a:endParaRPr lang="en-US" sz="1800"/>
          </a:p>
          <a:p>
            <a:r>
              <a:rPr lang="en-US" sz="1800"/>
              <a:t>Describe in your own words how Learner B sees this pattern growing.  Be sure to mention what is staying the same and what is changing.</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 name="Date Placeholder 3"/>
          <p:cNvSpPr>
            <a:spLocks noGrp="1"/>
          </p:cNvSpPr>
          <p:nvPr>
            <p:ph type="dt" sz="half" idx="10"/>
          </p:nvPr>
        </p:nvSpPr>
        <p:spPr/>
        <p:txBody>
          <a:bodyPr/>
          <a:lstStyle/>
          <a:p>
            <a:r>
              <a:rPr lang="en-US"/>
              <a:t>National Council of Supervisors of Mathematics</a:t>
            </a:r>
          </a:p>
          <a:p>
            <a:r>
              <a:rPr lang="en-US"/>
              <a:t>CCSS Standards of Mathematical Practice: Reasoning and Explaining</a:t>
            </a:r>
            <a:endParaRPr lang="en-US" sz="1400"/>
          </a:p>
        </p:txBody>
      </p:sp>
      <p:sp>
        <p:nvSpPr>
          <p:cNvPr id="35842" name="Rectangle 2"/>
          <p:cNvSpPr>
            <a:spLocks noGrp="1" noChangeArrowheads="1"/>
          </p:cNvSpPr>
          <p:nvPr>
            <p:ph type="title"/>
          </p:nvPr>
        </p:nvSpPr>
        <p:spPr>
          <a:xfrm>
            <a:off x="1524000" y="381000"/>
            <a:ext cx="7772400" cy="1143000"/>
          </a:xfrm>
        </p:spPr>
        <p:txBody>
          <a:bodyPr/>
          <a:lstStyle/>
          <a:p>
            <a:pPr algn="l"/>
            <a:r>
              <a:rPr lang="en-US"/>
              <a:t>Button Task Revisited</a:t>
            </a:r>
          </a:p>
        </p:txBody>
      </p:sp>
      <p:sp>
        <p:nvSpPr>
          <p:cNvPr id="35843" name="Rectangle 3"/>
          <p:cNvSpPr>
            <a:spLocks noChangeArrowheads="1"/>
          </p:cNvSpPr>
          <p:nvPr>
            <p:ph type="body" idx="1"/>
          </p:nvPr>
        </p:nvSpPr>
        <p:spPr bwMode="auto">
          <a:xfrm>
            <a:off x="1371600" y="1524000"/>
            <a:ext cx="7239000" cy="4953000"/>
          </a:xfrm>
          <a:solidFill>
            <a:srgbClr val="FFFFFF"/>
          </a:solid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en-US" sz="2400"/>
              <a:t>Which of the Standards of Mathematical Practice did you see the students working with? Cite explicit examples to support your thinking.</a:t>
            </a:r>
            <a:endParaRPr lang="en-US" sz="1800"/>
          </a:p>
          <a:p>
            <a:endParaRPr lang="en-US" sz="700"/>
          </a:p>
          <a:p>
            <a:r>
              <a:rPr lang="en-US" sz="2400">
                <a:solidFill>
                  <a:srgbClr val="276218"/>
                </a:solidFill>
              </a:rPr>
              <a:t>What did Mr. Dickinson get out of using the same math task two days in a row, rather than switching to a different task(s)?</a:t>
            </a:r>
            <a:endParaRPr lang="en-US" sz="1800">
              <a:solidFill>
                <a:srgbClr val="276218"/>
              </a:solidFill>
            </a:endParaRPr>
          </a:p>
          <a:p>
            <a:endParaRPr lang="en-US" sz="700"/>
          </a:p>
          <a:p>
            <a:r>
              <a:rPr lang="en-US" sz="2400"/>
              <a:t>How did the way the lesson was facilitated support the development of the Standards of Practice for students?</a:t>
            </a:r>
            <a:endParaRPr lang="en-US" sz="1800"/>
          </a:p>
          <a:p>
            <a:endParaRPr lang="en-US" sz="700"/>
          </a:p>
          <a:p>
            <a:r>
              <a:rPr lang="en-US" sz="2400">
                <a:solidFill>
                  <a:srgbClr val="276218"/>
                </a:solidFill>
              </a:rPr>
              <a:t>What implications for teachers implementing CCSS does this activity suggest to you?</a:t>
            </a:r>
            <a:endParaRPr lang="en-US" sz="1800">
              <a:solidFill>
                <a:srgbClr val="276218"/>
              </a:solidFill>
            </a:endParaRPr>
          </a:p>
        </p:txBody>
      </p:sp>
      <p:pic>
        <p:nvPicPr>
          <p:cNvPr id="35844"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162800" y="381000"/>
            <a:ext cx="1638300" cy="1014413"/>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35843">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35843">
                                            <p:txEl>
                                              <p:pRg st="2" end="2"/>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35843">
                                            <p:txEl>
                                              <p:pRg st="4" end="4"/>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499"/>
                                          </p:stCondLst>
                                        </p:cTn>
                                        <p:tgtEl>
                                          <p:spTgt spid="3584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843" grpId="0" build="p" autoUpdateAnimBg="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Date Placeholder 3"/>
          <p:cNvSpPr>
            <a:spLocks noGrp="1"/>
          </p:cNvSpPr>
          <p:nvPr>
            <p:ph type="dt" sz="half" idx="10"/>
          </p:nvPr>
        </p:nvSpPr>
        <p:spPr/>
        <p:txBody>
          <a:bodyPr/>
          <a:lstStyle/>
          <a:p>
            <a:r>
              <a:rPr lang="en-US"/>
              <a:t>National Council of Supervisors of Mathematics</a:t>
            </a:r>
          </a:p>
          <a:p>
            <a:r>
              <a:rPr lang="en-US"/>
              <a:t>CCSS Standards of Mathematical Practice: Reasoning and Explaining</a:t>
            </a:r>
            <a:endParaRPr lang="en-US" sz="1400"/>
          </a:p>
        </p:txBody>
      </p:sp>
      <p:sp>
        <p:nvSpPr>
          <p:cNvPr id="37890" name="Rectangle 2"/>
          <p:cNvSpPr>
            <a:spLocks noGrp="1" noChangeArrowheads="1"/>
          </p:cNvSpPr>
          <p:nvPr>
            <p:ph type="title"/>
          </p:nvPr>
        </p:nvSpPr>
        <p:spPr>
          <a:xfrm>
            <a:off x="558800" y="533400"/>
            <a:ext cx="8356600" cy="914400"/>
          </a:xfrm>
          <a:noFill/>
          <a:extLst>
            <a:ext uri="{909E8E84-426E-40DD-AFC4-6F175D3DCCD1}">
              <a14:hiddenFill xmlns:a14="http://schemas.microsoft.com/office/drawing/2010/main">
                <a:solidFill>
                  <a:srgbClr val="CC66FF"/>
                </a:solidFill>
              </a14:hiddenFill>
            </a:ext>
          </a:extLst>
        </p:spPr>
        <p:txBody>
          <a:bodyPr/>
          <a:lstStyle/>
          <a:p>
            <a:r>
              <a:rPr lang="en-US" sz="900"/>
              <a:t/>
            </a:r>
            <a:br>
              <a:rPr lang="en-US" sz="900"/>
            </a:br>
            <a:r>
              <a:rPr lang="en-US" sz="4000"/>
              <a:t>Teachers </a:t>
            </a:r>
            <a:r>
              <a:rPr lang="en-US" sz="4000" i="1"/>
              <a:t>and</a:t>
            </a:r>
            <a:r>
              <a:rPr lang="en-US" sz="4000"/>
              <a:t> Tasks Matter</a:t>
            </a:r>
            <a:r>
              <a:rPr lang="en-US" sz="3600">
                <a:solidFill>
                  <a:srgbClr val="0066CC"/>
                </a:solidFill>
              </a:rPr>
              <a:t> </a:t>
            </a:r>
            <a:endParaRPr lang="en-US" sz="3600" i="1"/>
          </a:p>
        </p:txBody>
      </p:sp>
      <p:sp>
        <p:nvSpPr>
          <p:cNvPr id="37891" name="Rectangle 3"/>
          <p:cNvSpPr>
            <a:spLocks noChangeArrowheads="1"/>
          </p:cNvSpPr>
          <p:nvPr>
            <p:ph type="body" idx="1"/>
          </p:nvPr>
        </p:nvSpPr>
        <p:spPr bwMode="auto">
          <a:xfrm>
            <a:off x="1295400" y="5119688"/>
            <a:ext cx="4114800" cy="836612"/>
          </a:xfrm>
          <a:solidFill>
            <a:srgbClr val="FFFFFF"/>
          </a:solid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nSpc>
                <a:spcPct val="85000"/>
              </a:lnSpc>
              <a:spcBef>
                <a:spcPct val="0"/>
              </a:spcBef>
              <a:buFontTx/>
              <a:buNone/>
            </a:pPr>
            <a:r>
              <a:rPr lang="en-US" sz="1400" i="1"/>
              <a:t>Stein, Grover &amp; Henningsen (1996)</a:t>
            </a:r>
          </a:p>
          <a:p>
            <a:pPr>
              <a:lnSpc>
                <a:spcPct val="85000"/>
              </a:lnSpc>
              <a:spcBef>
                <a:spcPct val="0"/>
              </a:spcBef>
              <a:buFontTx/>
              <a:buNone/>
            </a:pPr>
            <a:r>
              <a:rPr lang="en-US" sz="1400" i="1"/>
              <a:t>Smith &amp; Stein (1998)</a:t>
            </a:r>
          </a:p>
          <a:p>
            <a:pPr>
              <a:lnSpc>
                <a:spcPct val="85000"/>
              </a:lnSpc>
              <a:spcBef>
                <a:spcPct val="0"/>
              </a:spcBef>
              <a:buFontTx/>
              <a:buNone/>
            </a:pPr>
            <a:r>
              <a:rPr lang="en-US" sz="1400" i="1"/>
              <a:t>Stein, Smith, Henningsen &amp; Silver (2000)</a:t>
            </a:r>
          </a:p>
        </p:txBody>
      </p:sp>
      <p:sp>
        <p:nvSpPr>
          <p:cNvPr id="37892" name="Rectangle 4"/>
          <p:cNvSpPr>
            <a:spLocks noChangeArrowheads="1"/>
          </p:cNvSpPr>
          <p:nvPr/>
        </p:nvSpPr>
        <p:spPr bwMode="auto">
          <a:xfrm>
            <a:off x="1219200" y="1981200"/>
            <a:ext cx="6756400" cy="579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3200"/>
              <a:t>The Mathematical Tasks Framework</a:t>
            </a:r>
            <a:endParaRPr lang="en-US" sz="3600">
              <a:solidFill>
                <a:srgbClr val="0066CC"/>
              </a:solidFill>
            </a:endParaRPr>
          </a:p>
        </p:txBody>
      </p:sp>
      <p:grpSp>
        <p:nvGrpSpPr>
          <p:cNvPr id="37893" name="Group 5"/>
          <p:cNvGrpSpPr>
            <a:grpSpLocks/>
          </p:cNvGrpSpPr>
          <p:nvPr/>
        </p:nvGrpSpPr>
        <p:grpSpPr bwMode="auto">
          <a:xfrm>
            <a:off x="1371600" y="2819400"/>
            <a:ext cx="7620000" cy="1676400"/>
            <a:chOff x="864" y="1968"/>
            <a:chExt cx="4800" cy="1056"/>
          </a:xfrm>
        </p:grpSpPr>
        <p:sp>
          <p:nvSpPr>
            <p:cNvPr id="37894" name="Rectangle 6"/>
            <p:cNvSpPr>
              <a:spLocks noChangeArrowheads="1"/>
            </p:cNvSpPr>
            <p:nvPr/>
          </p:nvSpPr>
          <p:spPr bwMode="auto">
            <a:xfrm>
              <a:off x="864" y="2006"/>
              <a:ext cx="873" cy="1018"/>
            </a:xfrm>
            <a:prstGeom prst="rect">
              <a:avLst/>
            </a:prstGeom>
            <a:solidFill>
              <a:srgbClr val="448DE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atin typeface="Times" charset="0"/>
              </a:endParaRPr>
            </a:p>
          </p:txBody>
        </p:sp>
        <p:sp>
          <p:nvSpPr>
            <p:cNvPr id="37895" name="Rectangle 7"/>
            <p:cNvSpPr>
              <a:spLocks noChangeArrowheads="1"/>
            </p:cNvSpPr>
            <p:nvPr/>
          </p:nvSpPr>
          <p:spPr bwMode="auto">
            <a:xfrm>
              <a:off x="3351" y="1968"/>
              <a:ext cx="873" cy="1056"/>
            </a:xfrm>
            <a:prstGeom prst="rect">
              <a:avLst/>
            </a:prstGeom>
            <a:solidFill>
              <a:srgbClr val="CC00CC"/>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atin typeface="Times" charset="0"/>
              </a:endParaRPr>
            </a:p>
          </p:txBody>
        </p:sp>
        <p:sp>
          <p:nvSpPr>
            <p:cNvPr id="37896" name="Rectangle 8"/>
            <p:cNvSpPr>
              <a:spLocks noChangeArrowheads="1"/>
            </p:cNvSpPr>
            <p:nvPr/>
          </p:nvSpPr>
          <p:spPr bwMode="auto">
            <a:xfrm>
              <a:off x="2129" y="2006"/>
              <a:ext cx="786" cy="1018"/>
            </a:xfrm>
            <a:prstGeom prst="rect">
              <a:avLst/>
            </a:prstGeom>
            <a:solidFill>
              <a:srgbClr val="FFCC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atin typeface="Times" charset="0"/>
                </a:rPr>
                <a:t> </a:t>
              </a:r>
            </a:p>
          </p:txBody>
        </p:sp>
        <p:sp>
          <p:nvSpPr>
            <p:cNvPr id="37897" name="AutoShape 9"/>
            <p:cNvSpPr>
              <a:spLocks noChangeArrowheads="1"/>
            </p:cNvSpPr>
            <p:nvPr/>
          </p:nvSpPr>
          <p:spPr bwMode="auto">
            <a:xfrm>
              <a:off x="4660" y="1968"/>
              <a:ext cx="1004" cy="1056"/>
            </a:xfrm>
            <a:prstGeom prst="triangle">
              <a:avLst>
                <a:gd name="adj" fmla="val 50000"/>
              </a:avLst>
            </a:prstGeom>
            <a:solidFill>
              <a:srgbClr val="00FF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atin typeface="Times" charset="0"/>
              </a:endParaRPr>
            </a:p>
          </p:txBody>
        </p:sp>
        <p:sp>
          <p:nvSpPr>
            <p:cNvPr id="37898" name="Line 10"/>
            <p:cNvSpPr>
              <a:spLocks noChangeShapeType="1"/>
            </p:cNvSpPr>
            <p:nvPr/>
          </p:nvSpPr>
          <p:spPr bwMode="auto">
            <a:xfrm>
              <a:off x="1780" y="2479"/>
              <a:ext cx="262" cy="0"/>
            </a:xfrm>
            <a:prstGeom prst="line">
              <a:avLst/>
            </a:prstGeom>
            <a:noFill/>
            <a:ln w="25400">
              <a:solidFill>
                <a:schemeClr val="tx1"/>
              </a:solidFill>
              <a:round/>
              <a:headEnd/>
              <a:tailEnd type="triangle"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7899" name="Line 11"/>
            <p:cNvSpPr>
              <a:spLocks noChangeShapeType="1"/>
            </p:cNvSpPr>
            <p:nvPr/>
          </p:nvSpPr>
          <p:spPr bwMode="auto">
            <a:xfrm>
              <a:off x="4399" y="2494"/>
              <a:ext cx="261" cy="0"/>
            </a:xfrm>
            <a:prstGeom prst="line">
              <a:avLst/>
            </a:prstGeom>
            <a:noFill/>
            <a:ln w="28575">
              <a:solidFill>
                <a:schemeClr val="tx1"/>
              </a:solidFill>
              <a:round/>
              <a:headEnd/>
              <a:tailEnd type="triangle"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7900" name="Line 12"/>
            <p:cNvSpPr>
              <a:spLocks noChangeShapeType="1"/>
            </p:cNvSpPr>
            <p:nvPr/>
          </p:nvSpPr>
          <p:spPr bwMode="auto">
            <a:xfrm>
              <a:off x="3002" y="2496"/>
              <a:ext cx="262" cy="0"/>
            </a:xfrm>
            <a:prstGeom prst="line">
              <a:avLst/>
            </a:prstGeom>
            <a:noFill/>
            <a:ln w="28575">
              <a:solidFill>
                <a:schemeClr val="tx1"/>
              </a:solidFill>
              <a:round/>
              <a:headEnd/>
              <a:tailEnd type="triangle"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7901" name="Text Box 13"/>
            <p:cNvSpPr txBox="1">
              <a:spLocks noChangeArrowheads="1"/>
            </p:cNvSpPr>
            <p:nvPr/>
          </p:nvSpPr>
          <p:spPr bwMode="auto">
            <a:xfrm>
              <a:off x="2173" y="2129"/>
              <a:ext cx="740" cy="577"/>
            </a:xfrm>
            <a:prstGeom prst="rect">
              <a:avLst/>
            </a:prstGeom>
            <a:solidFill>
              <a:srgbClr val="FFCC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1800"/>
                <a:t>Tasks as </a:t>
              </a:r>
            </a:p>
            <a:p>
              <a:r>
                <a:rPr lang="en-US" sz="1800"/>
                <a:t>set up by </a:t>
              </a:r>
            </a:p>
            <a:p>
              <a:r>
                <a:rPr lang="en-US" sz="1800"/>
                <a:t>teachers</a:t>
              </a:r>
            </a:p>
          </p:txBody>
        </p:sp>
        <p:sp>
          <p:nvSpPr>
            <p:cNvPr id="37902" name="Text Box 14"/>
            <p:cNvSpPr txBox="1">
              <a:spLocks noChangeArrowheads="1"/>
            </p:cNvSpPr>
            <p:nvPr/>
          </p:nvSpPr>
          <p:spPr bwMode="auto">
            <a:xfrm>
              <a:off x="872" y="2083"/>
              <a:ext cx="830" cy="940"/>
            </a:xfrm>
            <a:prstGeom prst="rect">
              <a:avLst/>
            </a:prstGeom>
            <a:solidFill>
              <a:srgbClr val="448DE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nSpc>
                  <a:spcPct val="85000"/>
                </a:lnSpc>
              </a:pPr>
              <a:r>
                <a:rPr lang="en-US" sz="1800"/>
                <a:t>Tasks as </a:t>
              </a:r>
            </a:p>
            <a:p>
              <a:pPr>
                <a:lnSpc>
                  <a:spcPct val="85000"/>
                </a:lnSpc>
              </a:pPr>
              <a:r>
                <a:rPr lang="en-US" sz="1800"/>
                <a:t>they appear </a:t>
              </a:r>
            </a:p>
            <a:p>
              <a:pPr>
                <a:lnSpc>
                  <a:spcPct val="85000"/>
                </a:lnSpc>
              </a:pPr>
              <a:r>
                <a:rPr lang="en-US" sz="1800"/>
                <a:t>in curricular </a:t>
              </a:r>
            </a:p>
            <a:p>
              <a:pPr>
                <a:lnSpc>
                  <a:spcPct val="85000"/>
                </a:lnSpc>
              </a:pPr>
              <a:r>
                <a:rPr lang="en-US" sz="1800"/>
                <a:t>materials</a:t>
              </a:r>
            </a:p>
          </p:txBody>
        </p:sp>
        <p:sp>
          <p:nvSpPr>
            <p:cNvPr id="37903" name="Text Box 15"/>
            <p:cNvSpPr txBox="1">
              <a:spLocks noChangeArrowheads="1"/>
            </p:cNvSpPr>
            <p:nvPr/>
          </p:nvSpPr>
          <p:spPr bwMode="auto">
            <a:xfrm>
              <a:off x="3372" y="1998"/>
              <a:ext cx="808" cy="924"/>
            </a:xfrm>
            <a:prstGeom prst="rect">
              <a:avLst/>
            </a:prstGeom>
            <a:noFill/>
            <a:ln>
              <a:noFill/>
            </a:ln>
            <a:effectLst/>
            <a:extLst>
              <a:ext uri="{909E8E84-426E-40DD-AFC4-6F175D3DCCD1}">
                <a14:hiddenFill xmlns:a14="http://schemas.microsoft.com/office/drawing/2010/main">
                  <a:solidFill>
                    <a:srgbClr val="800080"/>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nSpc>
                  <a:spcPct val="80000"/>
                </a:lnSpc>
              </a:pPr>
              <a:endParaRPr lang="en-US" sz="500"/>
            </a:p>
            <a:p>
              <a:pPr>
                <a:lnSpc>
                  <a:spcPct val="80000"/>
                </a:lnSpc>
              </a:pPr>
              <a:r>
                <a:rPr lang="en-US" sz="1800"/>
                <a:t>Tasks as </a:t>
              </a:r>
            </a:p>
            <a:p>
              <a:pPr>
                <a:lnSpc>
                  <a:spcPct val="80000"/>
                </a:lnSpc>
              </a:pPr>
              <a:r>
                <a:rPr lang="en-US" sz="1800"/>
                <a:t>enacted by</a:t>
              </a:r>
            </a:p>
            <a:p>
              <a:pPr>
                <a:lnSpc>
                  <a:spcPct val="80000"/>
                </a:lnSpc>
              </a:pPr>
              <a:r>
                <a:rPr lang="en-US" sz="1800"/>
                <a:t>teachers and</a:t>
              </a:r>
            </a:p>
            <a:p>
              <a:pPr>
                <a:lnSpc>
                  <a:spcPct val="80000"/>
                </a:lnSpc>
              </a:pPr>
              <a:r>
                <a:rPr lang="en-US" sz="1800"/>
                <a:t>students</a:t>
              </a:r>
            </a:p>
          </p:txBody>
        </p:sp>
        <p:sp>
          <p:nvSpPr>
            <p:cNvPr id="37904" name="Text Box 16"/>
            <p:cNvSpPr txBox="1">
              <a:spLocks noChangeArrowheads="1"/>
            </p:cNvSpPr>
            <p:nvPr/>
          </p:nvSpPr>
          <p:spPr bwMode="auto">
            <a:xfrm>
              <a:off x="4848" y="2544"/>
              <a:ext cx="681" cy="318"/>
            </a:xfrm>
            <a:prstGeom prst="rect">
              <a:avLst/>
            </a:prstGeom>
            <a:noFill/>
            <a:ln>
              <a:noFill/>
            </a:ln>
            <a:effectLst/>
            <a:extLst>
              <a:ext uri="{909E8E84-426E-40DD-AFC4-6F175D3DCCD1}">
                <a14:hiddenFill xmlns:a14="http://schemas.microsoft.com/office/drawing/2010/main">
                  <a:solidFill>
                    <a:srgbClr val="448DE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nSpc>
                  <a:spcPct val="75000"/>
                </a:lnSpc>
              </a:pPr>
              <a:r>
                <a:rPr lang="en-US" sz="1800"/>
                <a:t>Student</a:t>
              </a:r>
            </a:p>
            <a:p>
              <a:pPr>
                <a:lnSpc>
                  <a:spcPct val="75000"/>
                </a:lnSpc>
              </a:pPr>
              <a:r>
                <a:rPr lang="en-US" sz="1800"/>
                <a:t>learning</a:t>
              </a:r>
            </a:p>
          </p:txBody>
        </p:sp>
      </p:gr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Date Placeholder 4"/>
          <p:cNvSpPr>
            <a:spLocks noGrp="1"/>
          </p:cNvSpPr>
          <p:nvPr>
            <p:ph type="dt" sz="half" idx="10"/>
          </p:nvPr>
        </p:nvSpPr>
        <p:spPr/>
        <p:txBody>
          <a:bodyPr/>
          <a:lstStyle/>
          <a:p>
            <a:r>
              <a:rPr lang="en-US"/>
              <a:t>National Council of Supervisors of Mathematics</a:t>
            </a:r>
          </a:p>
          <a:p>
            <a:r>
              <a:rPr lang="en-US"/>
              <a:t>CCSS Standards of Mathematical Practice: Reasoning and Explaining</a:t>
            </a:r>
            <a:endParaRPr lang="en-US" sz="1400"/>
          </a:p>
        </p:txBody>
      </p:sp>
      <p:sp>
        <p:nvSpPr>
          <p:cNvPr id="39938" name="Rectangle 2"/>
          <p:cNvSpPr>
            <a:spLocks noGrp="1" noChangeArrowheads="1"/>
          </p:cNvSpPr>
          <p:nvPr>
            <p:ph type="title"/>
          </p:nvPr>
        </p:nvSpPr>
        <p:spPr/>
        <p:txBody>
          <a:bodyPr/>
          <a:lstStyle/>
          <a:p>
            <a:r>
              <a:rPr lang="en-US" sz="4000"/>
              <a:t>Planning to Support Students’ Opportunity to Learn</a:t>
            </a:r>
            <a:endParaRPr lang="en-US" sz="4000">
              <a:solidFill>
                <a:srgbClr val="165EC0"/>
              </a:solidFill>
            </a:endParaRPr>
          </a:p>
        </p:txBody>
      </p:sp>
      <p:sp>
        <p:nvSpPr>
          <p:cNvPr id="39939" name="Rectangle 3"/>
          <p:cNvSpPr>
            <a:spLocks noChangeArrowheads="1"/>
          </p:cNvSpPr>
          <p:nvPr>
            <p:ph type="body" sz="half" idx="1"/>
          </p:nvPr>
        </p:nvSpPr>
        <p:spPr bwMode="auto">
          <a:xfrm>
            <a:off x="1447800" y="1752600"/>
            <a:ext cx="3962400" cy="3124200"/>
          </a:xfrm>
          <a:solidFill>
            <a:srgbClr val="FFFFFF"/>
          </a:solid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indent="0">
              <a:lnSpc>
                <a:spcPct val="85000"/>
              </a:lnSpc>
              <a:spcBef>
                <a:spcPct val="0"/>
              </a:spcBef>
              <a:buFontTx/>
              <a:buNone/>
            </a:pPr>
            <a:r>
              <a:rPr lang="en-US" sz="2400"/>
              <a:t>Select a typical task (or a related set of problems) from your instructional materials and design a lesson it so that it offers more opportunities for students to develop both the </a:t>
            </a:r>
            <a:r>
              <a:rPr lang="en-US" sz="2400">
                <a:solidFill>
                  <a:srgbClr val="0C9AEF"/>
                </a:solidFill>
              </a:rPr>
              <a:t>content</a:t>
            </a:r>
            <a:r>
              <a:rPr lang="en-US" sz="2400"/>
              <a:t> and </a:t>
            </a:r>
            <a:r>
              <a:rPr lang="en-US" sz="2400">
                <a:solidFill>
                  <a:srgbClr val="087D0B"/>
                </a:solidFill>
              </a:rPr>
              <a:t>practice</a:t>
            </a:r>
            <a:r>
              <a:rPr lang="en-US" sz="2400"/>
              <a:t> standards.</a:t>
            </a:r>
            <a:endParaRPr lang="en-US" sz="2000"/>
          </a:p>
        </p:txBody>
      </p:sp>
      <p:grpSp>
        <p:nvGrpSpPr>
          <p:cNvPr id="39940" name="Group 4"/>
          <p:cNvGrpSpPr>
            <a:grpSpLocks/>
          </p:cNvGrpSpPr>
          <p:nvPr/>
        </p:nvGrpSpPr>
        <p:grpSpPr bwMode="auto">
          <a:xfrm>
            <a:off x="1552575" y="4800600"/>
            <a:ext cx="3857625" cy="1066800"/>
            <a:chOff x="3714" y="2200"/>
            <a:chExt cx="1624" cy="440"/>
          </a:xfrm>
        </p:grpSpPr>
        <p:sp>
          <p:nvSpPr>
            <p:cNvPr id="39941" name="Rectangle 5"/>
            <p:cNvSpPr>
              <a:spLocks noChangeArrowheads="1"/>
            </p:cNvSpPr>
            <p:nvPr/>
          </p:nvSpPr>
          <p:spPr bwMode="auto">
            <a:xfrm>
              <a:off x="3714" y="2208"/>
              <a:ext cx="297" cy="432"/>
            </a:xfrm>
            <a:prstGeom prst="rect">
              <a:avLst/>
            </a:prstGeom>
            <a:solidFill>
              <a:srgbClr val="448DE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atin typeface="Times" charset="0"/>
              </a:endParaRPr>
            </a:p>
          </p:txBody>
        </p:sp>
        <p:sp>
          <p:nvSpPr>
            <p:cNvPr id="39942" name="Rectangle 6"/>
            <p:cNvSpPr>
              <a:spLocks noChangeArrowheads="1"/>
            </p:cNvSpPr>
            <p:nvPr/>
          </p:nvSpPr>
          <p:spPr bwMode="auto">
            <a:xfrm>
              <a:off x="4560" y="2208"/>
              <a:ext cx="296" cy="432"/>
            </a:xfrm>
            <a:prstGeom prst="rect">
              <a:avLst/>
            </a:prstGeom>
            <a:solidFill>
              <a:srgbClr val="CC00CC"/>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atin typeface="Times" charset="0"/>
              </a:endParaRPr>
            </a:p>
          </p:txBody>
        </p:sp>
        <p:sp>
          <p:nvSpPr>
            <p:cNvPr id="39943" name="Rectangle 7"/>
            <p:cNvSpPr>
              <a:spLocks noChangeArrowheads="1"/>
            </p:cNvSpPr>
            <p:nvPr/>
          </p:nvSpPr>
          <p:spPr bwMode="auto">
            <a:xfrm>
              <a:off x="4119" y="2208"/>
              <a:ext cx="297" cy="432"/>
            </a:xfrm>
            <a:prstGeom prst="rect">
              <a:avLst/>
            </a:prstGeom>
            <a:solidFill>
              <a:srgbClr val="FFCC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atin typeface="Times" charset="0"/>
                </a:rPr>
                <a:t> </a:t>
              </a:r>
            </a:p>
          </p:txBody>
        </p:sp>
        <p:sp>
          <p:nvSpPr>
            <p:cNvPr id="39944" name="AutoShape 8"/>
            <p:cNvSpPr>
              <a:spLocks noChangeArrowheads="1"/>
            </p:cNvSpPr>
            <p:nvPr/>
          </p:nvSpPr>
          <p:spPr bwMode="auto">
            <a:xfrm>
              <a:off x="4997" y="2200"/>
              <a:ext cx="341" cy="432"/>
            </a:xfrm>
            <a:prstGeom prst="triangle">
              <a:avLst>
                <a:gd name="adj" fmla="val 50000"/>
              </a:avLst>
            </a:prstGeom>
            <a:solidFill>
              <a:srgbClr val="00FF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atin typeface="Times" charset="0"/>
              </a:endParaRPr>
            </a:p>
          </p:txBody>
        </p:sp>
        <p:sp>
          <p:nvSpPr>
            <p:cNvPr id="39945" name="Line 9"/>
            <p:cNvSpPr>
              <a:spLocks noChangeShapeType="1"/>
            </p:cNvSpPr>
            <p:nvPr/>
          </p:nvSpPr>
          <p:spPr bwMode="auto">
            <a:xfrm>
              <a:off x="4026" y="2417"/>
              <a:ext cx="89" cy="0"/>
            </a:xfrm>
            <a:prstGeom prst="line">
              <a:avLst/>
            </a:prstGeom>
            <a:noFill/>
            <a:ln w="25400">
              <a:solidFill>
                <a:schemeClr val="tx1"/>
              </a:solidFill>
              <a:round/>
              <a:headEnd/>
              <a:tailEnd type="arrow"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9946" name="Line 10"/>
            <p:cNvSpPr>
              <a:spLocks noChangeShapeType="1"/>
            </p:cNvSpPr>
            <p:nvPr/>
          </p:nvSpPr>
          <p:spPr bwMode="auto">
            <a:xfrm>
              <a:off x="4916" y="2423"/>
              <a:ext cx="89" cy="0"/>
            </a:xfrm>
            <a:prstGeom prst="line">
              <a:avLst/>
            </a:prstGeom>
            <a:noFill/>
            <a:ln w="28575">
              <a:solidFill>
                <a:schemeClr val="tx1"/>
              </a:solidFill>
              <a:round/>
              <a:headEnd/>
              <a:tailEnd type="arrow"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9947" name="Line 11"/>
            <p:cNvSpPr>
              <a:spLocks noChangeShapeType="1"/>
            </p:cNvSpPr>
            <p:nvPr/>
          </p:nvSpPr>
          <p:spPr bwMode="auto">
            <a:xfrm>
              <a:off x="4441" y="2424"/>
              <a:ext cx="89" cy="0"/>
            </a:xfrm>
            <a:prstGeom prst="line">
              <a:avLst/>
            </a:prstGeom>
            <a:noFill/>
            <a:ln w="28575">
              <a:solidFill>
                <a:schemeClr val="tx1"/>
              </a:solidFill>
              <a:round/>
              <a:headEnd/>
              <a:tailEnd type="arrow"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pic>
        <p:nvPicPr>
          <p:cNvPr id="39948" name="Picture 12"/>
          <p:cNvPicPr>
            <a:picLocks noGrp="1" noChangeAspect="1" noChangeArrowheads="1"/>
          </p:cNvPicPr>
          <p:nvPr>
            <p:ph type="clipArt" sz="half" idx="2"/>
          </p:nvPr>
        </p:nvPicPr>
        <p:blipFill>
          <a:blip r:embed="rId3">
            <a:extLst>
              <a:ext uri="{28A0092B-C50C-407E-A947-70E740481C1C}">
                <a14:useLocalDpi xmlns:a14="http://schemas.microsoft.com/office/drawing/2010/main" val="0"/>
              </a:ext>
            </a:extLst>
          </a:blip>
          <a:srcRect/>
          <a:stretch>
            <a:fillRect/>
          </a:stretch>
        </p:blipFill>
        <p:spPr bwMode="auto">
          <a:xfrm>
            <a:off x="5562600" y="2286000"/>
            <a:ext cx="3124200" cy="2711450"/>
          </a:xfrm>
          <a:noFill/>
          <a:ln w="38100">
            <a:solidFill>
              <a:schemeClr val="tx1"/>
            </a:solidFill>
            <a:miter lim="800000"/>
            <a:headEnd/>
            <a:tailEnd/>
          </a:ln>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r>
              <a:rPr lang="en-US"/>
              <a:t>National Council of Supervisors of Mathematics</a:t>
            </a:r>
          </a:p>
          <a:p>
            <a:r>
              <a:rPr lang="en-US"/>
              <a:t>CCSS Standards of Mathematical Practice: Reasoning and Explaining</a:t>
            </a:r>
            <a:endParaRPr lang="en-US" sz="1400"/>
          </a:p>
        </p:txBody>
      </p:sp>
      <p:sp>
        <p:nvSpPr>
          <p:cNvPr id="41986" name="Rectangle 2"/>
          <p:cNvSpPr>
            <a:spLocks noGrp="1" noChangeArrowheads="1"/>
          </p:cNvSpPr>
          <p:nvPr>
            <p:ph type="title"/>
          </p:nvPr>
        </p:nvSpPr>
        <p:spPr/>
        <p:txBody>
          <a:bodyPr/>
          <a:lstStyle/>
          <a:p>
            <a:r>
              <a:rPr lang="en-US"/>
              <a:t>Next steps and resources</a:t>
            </a:r>
          </a:p>
        </p:txBody>
      </p:sp>
      <p:sp>
        <p:nvSpPr>
          <p:cNvPr id="41987" name="Rectangle 3"/>
          <p:cNvSpPr>
            <a:spLocks noChangeArrowheads="1"/>
          </p:cNvSpPr>
          <p:nvPr>
            <p:ph type="body" sz="half" idx="1"/>
          </p:nvPr>
        </p:nvSpPr>
        <p:spPr bwMode="auto">
          <a:xfrm>
            <a:off x="1219200" y="1752600"/>
            <a:ext cx="3810000" cy="4495800"/>
          </a:xfrm>
          <a:solidFill>
            <a:schemeClr val="bg1"/>
          </a:solid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en-US" sz="2800"/>
              <a:t>Review the implications you listed earlier, then discuss with your table group one or two next steps you might take as a district, school, and teacher. </a:t>
            </a:r>
          </a:p>
        </p:txBody>
      </p:sp>
      <p:pic>
        <p:nvPicPr>
          <p:cNvPr id="41988" name="Picture 4"/>
          <p:cNvPicPr>
            <a:picLocks noGrp="1" noChangeAspect="1" noChangeArrowheads="1"/>
          </p:cNvPicPr>
          <p:nvPr>
            <p:ph type="clipArt" sz="half" idx="2"/>
          </p:nvPr>
        </p:nvPicPr>
        <p:blipFill>
          <a:blip r:embed="rId3">
            <a:extLst>
              <a:ext uri="{28A0092B-C50C-407E-A947-70E740481C1C}">
                <a14:useLocalDpi xmlns:a14="http://schemas.microsoft.com/office/drawing/2010/main" val="0"/>
              </a:ext>
            </a:extLst>
          </a:blip>
          <a:srcRect/>
          <a:stretch>
            <a:fillRect/>
          </a:stretch>
        </p:blipFill>
        <p:spPr bwMode="auto">
          <a:xfrm>
            <a:off x="5334000" y="2362200"/>
            <a:ext cx="3505200" cy="3068638"/>
          </a:xfrm>
          <a:noFill/>
          <a:ln w="38100">
            <a:solidFill>
              <a:schemeClr val="tx1"/>
            </a:solidFill>
            <a:miter lim="800000"/>
            <a:headEnd/>
            <a:tailEnd/>
          </a:ln>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r>
              <a:rPr lang="en-US"/>
              <a:t>National Council of Supervisors of Mathematics</a:t>
            </a:r>
          </a:p>
          <a:p>
            <a:r>
              <a:rPr lang="en-US"/>
              <a:t>CCSS Standards of Mathematical Practice: Reasoning and Explaining</a:t>
            </a:r>
            <a:endParaRPr lang="en-US" sz="1400"/>
          </a:p>
        </p:txBody>
      </p:sp>
      <p:sp>
        <p:nvSpPr>
          <p:cNvPr id="44034" name="Rectangle 2"/>
          <p:cNvSpPr>
            <a:spLocks noGrp="1" noChangeArrowheads="1"/>
          </p:cNvSpPr>
          <p:nvPr>
            <p:ph type="title"/>
          </p:nvPr>
        </p:nvSpPr>
        <p:spPr/>
        <p:txBody>
          <a:bodyPr/>
          <a:lstStyle/>
          <a:p>
            <a:r>
              <a:rPr lang="en-US"/>
              <a:t>Today’s Goals</a:t>
            </a:r>
          </a:p>
        </p:txBody>
      </p:sp>
      <p:sp>
        <p:nvSpPr>
          <p:cNvPr id="44035" name="Rectangle 3"/>
          <p:cNvSpPr>
            <a:spLocks noChangeArrowheads="1"/>
          </p:cNvSpPr>
          <p:nvPr>
            <p:ph type="body" idx="1"/>
          </p:nvPr>
        </p:nvSpPr>
        <p:spPr bwMode="auto">
          <a:xfrm>
            <a:off x="1295400" y="1752600"/>
            <a:ext cx="7772400" cy="4495800"/>
          </a:xfrm>
          <a:solidFill>
            <a:srgbClr val="FFFFFF"/>
          </a:solid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en-US" sz="2800"/>
              <a:t>To explore the Standards for </a:t>
            </a:r>
            <a:r>
              <a:rPr lang="en-US" sz="2800">
                <a:solidFill>
                  <a:srgbClr val="0C9AEF"/>
                </a:solidFill>
              </a:rPr>
              <a:t>Content</a:t>
            </a:r>
            <a:r>
              <a:rPr lang="en-US" sz="2800"/>
              <a:t> and </a:t>
            </a:r>
            <a:r>
              <a:rPr lang="en-US" sz="2800">
                <a:solidFill>
                  <a:srgbClr val="087D0B"/>
                </a:solidFill>
              </a:rPr>
              <a:t>Practice</a:t>
            </a:r>
            <a:r>
              <a:rPr lang="en-US" sz="2800">
                <a:solidFill>
                  <a:srgbClr val="637338"/>
                </a:solidFill>
              </a:rPr>
              <a:t>.</a:t>
            </a:r>
            <a:endParaRPr lang="en-US" sz="2800"/>
          </a:p>
          <a:p>
            <a:r>
              <a:rPr lang="en-US" sz="2800"/>
              <a:t>Consider how the CCSS Standards are likely to impact your mathematics program and to plan next steps.</a:t>
            </a:r>
          </a:p>
          <a:p>
            <a:pPr>
              <a:buFontTx/>
              <a:buNone/>
            </a:pPr>
            <a:endParaRPr lang="en-US" sz="1000"/>
          </a:p>
          <a:p>
            <a:pPr>
              <a:buFontTx/>
              <a:buNone/>
            </a:pPr>
            <a:r>
              <a:rPr lang="en-US" sz="2800"/>
              <a:t>In particular participants will:</a:t>
            </a:r>
          </a:p>
          <a:p>
            <a:r>
              <a:rPr lang="en-US" sz="2800"/>
              <a:t>Examine opportunities to develop skill in reasoning about problems and unpacking others’ reasoning.</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44035">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44035">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44035">
                                            <p:txEl>
                                              <p:pRg st="3" end="3"/>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499"/>
                                          </p:stCondLst>
                                        </p:cTn>
                                        <p:tgtEl>
                                          <p:spTgt spid="44035">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035" grpId="0" build="p" autoUpdateAnimBg="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r>
              <a:rPr lang="en-US"/>
              <a:t>National Council of Supervisors of Mathematics</a:t>
            </a:r>
          </a:p>
          <a:p>
            <a:r>
              <a:rPr lang="en-US"/>
              <a:t>CCSS Standards of Mathematical Practice: Reasoning and Explaining</a:t>
            </a:r>
            <a:endParaRPr lang="en-US" sz="1400"/>
          </a:p>
        </p:txBody>
      </p:sp>
      <p:sp>
        <p:nvSpPr>
          <p:cNvPr id="46082" name="Rectangle 2"/>
          <p:cNvSpPr>
            <a:spLocks noGrp="1" noChangeArrowheads="1"/>
          </p:cNvSpPr>
          <p:nvPr>
            <p:ph type="title"/>
          </p:nvPr>
        </p:nvSpPr>
        <p:spPr/>
        <p:txBody>
          <a:bodyPr/>
          <a:lstStyle/>
          <a:p>
            <a:r>
              <a:rPr lang="en-US"/>
              <a:t>End of Day Reflections</a:t>
            </a:r>
          </a:p>
        </p:txBody>
      </p:sp>
      <p:sp>
        <p:nvSpPr>
          <p:cNvPr id="46083" name="Rectangle 3"/>
          <p:cNvSpPr>
            <a:spLocks noChangeArrowheads="1"/>
          </p:cNvSpPr>
          <p:nvPr>
            <p:ph type="body" sz="half" idx="1"/>
          </p:nvPr>
        </p:nvSpPr>
        <p:spPr bwMode="auto">
          <a:xfrm>
            <a:off x="1219200" y="1905000"/>
            <a:ext cx="4114800" cy="3886200"/>
          </a:xfrm>
          <a:solidFill>
            <a:srgbClr val="FFFFFF"/>
          </a:solid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457200" indent="-457200">
              <a:buFont typeface="Arial" pitchFamily="34" charset="0"/>
              <a:buAutoNum type="arabicPeriod"/>
            </a:pPr>
            <a:r>
              <a:rPr lang="en-US" sz="2000"/>
              <a:t>Are there any aspects of </a:t>
            </a:r>
            <a:r>
              <a:rPr lang="en-US" sz="2000" i="1"/>
              <a:t>your own thinking and/or practice</a:t>
            </a:r>
            <a:r>
              <a:rPr lang="en-US" sz="2000"/>
              <a:t> that our work today has caused you to consider or reconsider?  Explain.</a:t>
            </a:r>
          </a:p>
          <a:p>
            <a:pPr marL="457200" indent="-457200"/>
            <a:endParaRPr lang="en-US" sz="800"/>
          </a:p>
          <a:p>
            <a:pPr marL="457200" indent="-457200">
              <a:buFontTx/>
              <a:buNone/>
            </a:pPr>
            <a:r>
              <a:rPr lang="en-US" sz="2000">
                <a:cs typeface="Times New Roman" pitchFamily="18" charset="0"/>
              </a:rPr>
              <a:t>2.	</a:t>
            </a:r>
            <a:r>
              <a:rPr lang="en-US" sz="2000"/>
              <a:t>Are there any aspects of </a:t>
            </a:r>
            <a:r>
              <a:rPr lang="en-US" sz="2000" i="1"/>
              <a:t>your students’ mathematical learning</a:t>
            </a:r>
            <a:r>
              <a:rPr lang="en-US" sz="2000"/>
              <a:t> that our work today has caused you to consider or reconsider? Explain.</a:t>
            </a:r>
          </a:p>
          <a:p>
            <a:pPr marL="457200" indent="-457200">
              <a:buFontTx/>
              <a:buNone/>
            </a:pPr>
            <a:endParaRPr lang="en-US" sz="2000"/>
          </a:p>
        </p:txBody>
      </p:sp>
      <p:pic>
        <p:nvPicPr>
          <p:cNvPr id="46084" name="Picture 4"/>
          <p:cNvPicPr>
            <a:picLocks noGrp="1" noChangeAspect="1" noChangeArrowheads="1"/>
          </p:cNvPicPr>
          <p:nvPr>
            <p:ph type="clipArt" sz="half" idx="2"/>
          </p:nvPr>
        </p:nvPicPr>
        <p:blipFill>
          <a:blip r:embed="rId3">
            <a:extLst>
              <a:ext uri="{28A0092B-C50C-407E-A947-70E740481C1C}">
                <a14:useLocalDpi xmlns:a14="http://schemas.microsoft.com/office/drawing/2010/main" val="0"/>
              </a:ext>
            </a:extLst>
          </a:blip>
          <a:srcRect/>
          <a:stretch>
            <a:fillRect/>
          </a:stretch>
        </p:blipFill>
        <p:spPr bwMode="auto">
          <a:xfrm>
            <a:off x="5486400" y="2438400"/>
            <a:ext cx="3352800" cy="2720975"/>
          </a:xfrm>
          <a:noFill/>
          <a:ln w="38100">
            <a:solidFill>
              <a:schemeClr val="tx1"/>
            </a:solidFill>
            <a:miter lim="800000"/>
            <a:headEnd/>
            <a:tailEnd/>
          </a:ln>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46083">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4608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083" grpId="0" build="p" autoUpdateAnimBg="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r>
              <a:rPr lang="en-US"/>
              <a:t>National Council of Supervisors of Mathematics</a:t>
            </a:r>
          </a:p>
          <a:p>
            <a:r>
              <a:rPr lang="en-US"/>
              <a:t>CCSS Standards of Mathematical Practice: Reasoning and Explaining</a:t>
            </a:r>
            <a:endParaRPr lang="en-US" sz="1400"/>
          </a:p>
        </p:txBody>
      </p:sp>
      <p:sp>
        <p:nvSpPr>
          <p:cNvPr id="5122" name="Rectangle 2"/>
          <p:cNvSpPr>
            <a:spLocks noGrp="1" noChangeArrowheads="1"/>
          </p:cNvSpPr>
          <p:nvPr>
            <p:ph type="title"/>
          </p:nvPr>
        </p:nvSpPr>
        <p:spPr/>
        <p:txBody>
          <a:bodyPr/>
          <a:lstStyle/>
          <a:p>
            <a:r>
              <a:rPr lang="en-US" sz="4000"/>
              <a:t>Common Core State Standards</a:t>
            </a:r>
            <a:endParaRPr lang="en-US"/>
          </a:p>
        </p:txBody>
      </p:sp>
      <p:sp>
        <p:nvSpPr>
          <p:cNvPr id="5123" name="Rectangle 3"/>
          <p:cNvSpPr>
            <a:spLocks noChangeArrowheads="1"/>
          </p:cNvSpPr>
          <p:nvPr>
            <p:ph type="body" idx="1"/>
          </p:nvPr>
        </p:nvSpPr>
        <p:spPr bwMode="auto">
          <a:xfrm>
            <a:off x="1371600" y="1981200"/>
            <a:ext cx="7315200" cy="4114800"/>
          </a:xfrm>
          <a:solidFill>
            <a:srgbClr val="FFFFFF"/>
          </a:solid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buFontTx/>
              <a:buNone/>
            </a:pPr>
            <a:r>
              <a:rPr lang="en-US"/>
              <a:t>Mathematics</a:t>
            </a:r>
          </a:p>
          <a:p>
            <a:pPr>
              <a:buFontTx/>
              <a:buNone/>
            </a:pPr>
            <a:endParaRPr lang="en-US" sz="1600"/>
          </a:p>
          <a:p>
            <a:r>
              <a:rPr lang="en-US"/>
              <a:t>Standards for </a:t>
            </a:r>
            <a:r>
              <a:rPr lang="en-US" i="1">
                <a:solidFill>
                  <a:srgbClr val="0C9AEF"/>
                </a:solidFill>
              </a:rPr>
              <a:t>Content</a:t>
            </a:r>
            <a:endParaRPr lang="en-US"/>
          </a:p>
          <a:p>
            <a:r>
              <a:rPr lang="en-US"/>
              <a:t>Standards for </a:t>
            </a:r>
            <a:r>
              <a:rPr lang="en-US" i="1">
                <a:solidFill>
                  <a:srgbClr val="087D0B"/>
                </a:solidFill>
              </a:rPr>
              <a:t>Practice</a:t>
            </a:r>
            <a:endParaRPr lang="en-US"/>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r>
              <a:rPr lang="en-US"/>
              <a:t>National Council of Supervisors of Mathematics</a:t>
            </a:r>
          </a:p>
          <a:p>
            <a:r>
              <a:rPr lang="en-US"/>
              <a:t>CCSS Standards of Mathematical Practice: Reasoning and Explaining</a:t>
            </a:r>
            <a:endParaRPr lang="en-US" sz="1400"/>
          </a:p>
        </p:txBody>
      </p:sp>
      <p:sp>
        <p:nvSpPr>
          <p:cNvPr id="7170" name="Rectangle 2"/>
          <p:cNvSpPr>
            <a:spLocks noGrp="1" noChangeArrowheads="1"/>
          </p:cNvSpPr>
          <p:nvPr>
            <p:ph type="title"/>
          </p:nvPr>
        </p:nvSpPr>
        <p:spPr/>
        <p:txBody>
          <a:bodyPr/>
          <a:lstStyle/>
          <a:p>
            <a:r>
              <a:rPr lang="en-US"/>
              <a:t>Today’s Goals</a:t>
            </a:r>
          </a:p>
        </p:txBody>
      </p:sp>
      <p:sp>
        <p:nvSpPr>
          <p:cNvPr id="7171" name="Rectangle 3"/>
          <p:cNvSpPr>
            <a:spLocks noChangeArrowheads="1"/>
          </p:cNvSpPr>
          <p:nvPr>
            <p:ph type="body" idx="1"/>
          </p:nvPr>
        </p:nvSpPr>
        <p:spPr bwMode="auto">
          <a:xfrm>
            <a:off x="1371600" y="1676400"/>
            <a:ext cx="7543800" cy="4495800"/>
          </a:xfrm>
          <a:solidFill>
            <a:srgbClr val="FFFFFF"/>
          </a:solid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en-US" sz="2800"/>
              <a:t>Explore the Standards for </a:t>
            </a:r>
            <a:r>
              <a:rPr lang="en-US" sz="2800">
                <a:solidFill>
                  <a:srgbClr val="0C9AEF"/>
                </a:solidFill>
              </a:rPr>
              <a:t>Content</a:t>
            </a:r>
            <a:r>
              <a:rPr lang="en-US" sz="2800"/>
              <a:t> and </a:t>
            </a:r>
            <a:r>
              <a:rPr lang="en-US" sz="2800">
                <a:solidFill>
                  <a:srgbClr val="087D0B"/>
                </a:solidFill>
              </a:rPr>
              <a:t>Practice</a:t>
            </a:r>
            <a:r>
              <a:rPr lang="en-US" sz="2800">
                <a:solidFill>
                  <a:srgbClr val="637338"/>
                </a:solidFill>
              </a:rPr>
              <a:t>.</a:t>
            </a:r>
            <a:endParaRPr lang="en-US" sz="2800"/>
          </a:p>
          <a:p>
            <a:r>
              <a:rPr lang="en-US" sz="2800"/>
              <a:t>Consider how the CCSS Standards are likely to impact your mathematics program and to plan next steps.</a:t>
            </a:r>
          </a:p>
          <a:p>
            <a:endParaRPr lang="en-US" sz="1000"/>
          </a:p>
          <a:p>
            <a:pPr>
              <a:buFontTx/>
              <a:buNone/>
            </a:pPr>
            <a:r>
              <a:rPr lang="en-US" sz="2800"/>
              <a:t>In particular participants will:</a:t>
            </a:r>
          </a:p>
          <a:p>
            <a:r>
              <a:rPr lang="en-US" sz="2800"/>
              <a:t>Examine opportunities to develop skill in reasoning about problems and unpacking others’ reasoning. </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7171">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7171">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7171">
                                            <p:txEl>
                                              <p:pRg st="3" end="3"/>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499"/>
                                          </p:stCondLst>
                                        </p:cTn>
                                        <p:tgtEl>
                                          <p:spTgt spid="7171">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71" grpId="0" build="p" autoUpdateAnimBg="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r>
              <a:rPr lang="en-US"/>
              <a:t>National Council of Supervisors of Mathematics</a:t>
            </a:r>
          </a:p>
          <a:p>
            <a:r>
              <a:rPr lang="en-US"/>
              <a:t>CCSS Standards of Mathematical Practice: Reasoning and Explaining</a:t>
            </a:r>
            <a:endParaRPr lang="en-US" sz="1400"/>
          </a:p>
        </p:txBody>
      </p:sp>
      <p:sp>
        <p:nvSpPr>
          <p:cNvPr id="9218" name="Rectangle 2"/>
          <p:cNvSpPr>
            <a:spLocks noGrp="1" noChangeArrowheads="1"/>
          </p:cNvSpPr>
          <p:nvPr>
            <p:ph type="title"/>
          </p:nvPr>
        </p:nvSpPr>
        <p:spPr>
          <a:xfrm>
            <a:off x="1219200" y="228600"/>
            <a:ext cx="7772400" cy="1143000"/>
          </a:xfrm>
        </p:spPr>
        <p:txBody>
          <a:bodyPr/>
          <a:lstStyle/>
          <a:p>
            <a:r>
              <a:rPr lang="en-US" sz="3600"/>
              <a:t>Standards for Mathematical Practice</a:t>
            </a:r>
          </a:p>
        </p:txBody>
      </p:sp>
      <p:sp>
        <p:nvSpPr>
          <p:cNvPr id="9219" name="Rectangle 3"/>
          <p:cNvSpPr>
            <a:spLocks noChangeArrowheads="1"/>
          </p:cNvSpPr>
          <p:nvPr>
            <p:ph type="body" sz="half" idx="1"/>
          </p:nvPr>
        </p:nvSpPr>
        <p:spPr bwMode="auto">
          <a:xfrm>
            <a:off x="1066800" y="1600200"/>
            <a:ext cx="4038600" cy="4495800"/>
          </a:xfrm>
          <a:solidFill>
            <a:srgbClr val="FFFFFF"/>
          </a:solid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nSpc>
                <a:spcPct val="90000"/>
              </a:lnSpc>
              <a:buFontTx/>
              <a:buNone/>
            </a:pPr>
            <a:r>
              <a:rPr lang="en-US" sz="2400"/>
              <a:t>   “The Standards for Mathematical Practice describe varieties of expertise that mathematics educators at all levels should seek to develop in their students.  These practices rest on important “processes and proficiencies” with longstanding importance in mathematics education.”   </a:t>
            </a:r>
            <a:r>
              <a:rPr lang="en-US" sz="1400"/>
              <a:t>(CCSS, 2010)</a:t>
            </a:r>
            <a:endParaRPr lang="en-US" sz="2400"/>
          </a:p>
        </p:txBody>
      </p:sp>
      <p:pic>
        <p:nvPicPr>
          <p:cNvPr id="9220" name="Picture 4"/>
          <p:cNvPicPr>
            <a:picLocks noGrp="1" noChangeAspect="1" noChangeArrowheads="1"/>
          </p:cNvPicPr>
          <p:nvPr>
            <p:ph type="clipArt" sz="half" idx="2"/>
          </p:nvPr>
        </p:nvPicPr>
        <p:blipFill>
          <a:blip r:embed="rId3">
            <a:extLst>
              <a:ext uri="{28A0092B-C50C-407E-A947-70E740481C1C}">
                <a14:useLocalDpi xmlns:a14="http://schemas.microsoft.com/office/drawing/2010/main" val="0"/>
              </a:ext>
            </a:extLst>
          </a:blip>
          <a:srcRect/>
          <a:stretch>
            <a:fillRect/>
          </a:stretch>
        </p:blipFill>
        <p:spPr bwMode="auto">
          <a:xfrm>
            <a:off x="5257800" y="2590800"/>
            <a:ext cx="3657600" cy="2343150"/>
          </a:xfrm>
          <a:noFill/>
          <a:ln w="38100">
            <a:solidFill>
              <a:schemeClr val="tx1"/>
            </a:solidFill>
            <a:miter lim="800000"/>
            <a:headEnd/>
            <a:tailEnd/>
          </a:ln>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r>
              <a:rPr lang="en-US"/>
              <a:t>National Council of Supervisors of Mathematics</a:t>
            </a:r>
          </a:p>
          <a:p>
            <a:r>
              <a:rPr lang="en-US"/>
              <a:t>CCSS Standards of Mathematical Practice: Reasoning and Explaining</a:t>
            </a:r>
            <a:endParaRPr lang="en-US" sz="1400"/>
          </a:p>
        </p:txBody>
      </p:sp>
      <p:sp>
        <p:nvSpPr>
          <p:cNvPr id="21506" name="Rectangle 2"/>
          <p:cNvSpPr>
            <a:spLocks noGrp="1" noChangeArrowheads="1"/>
          </p:cNvSpPr>
          <p:nvPr>
            <p:ph type="title"/>
          </p:nvPr>
        </p:nvSpPr>
        <p:spPr>
          <a:xfrm>
            <a:off x="1219200" y="228600"/>
            <a:ext cx="7772400" cy="1143000"/>
          </a:xfrm>
        </p:spPr>
        <p:txBody>
          <a:bodyPr/>
          <a:lstStyle/>
          <a:p>
            <a:r>
              <a:rPr lang="en-US" sz="3600"/>
              <a:t>Standards for Mathematical Practice</a:t>
            </a:r>
          </a:p>
        </p:txBody>
      </p:sp>
      <p:sp>
        <p:nvSpPr>
          <p:cNvPr id="21507" name="Rectangle 3"/>
          <p:cNvSpPr>
            <a:spLocks noChangeArrowheads="1"/>
          </p:cNvSpPr>
          <p:nvPr>
            <p:ph type="body" idx="1"/>
          </p:nvPr>
        </p:nvSpPr>
        <p:spPr bwMode="auto">
          <a:xfrm>
            <a:off x="1371600" y="1828800"/>
            <a:ext cx="7086600" cy="3886200"/>
          </a:xfrm>
          <a:solidFill>
            <a:srgbClr val="FFFFFF"/>
          </a:solid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990600" lvl="1" indent="-533400">
              <a:lnSpc>
                <a:spcPct val="85000"/>
              </a:lnSpc>
              <a:spcAft>
                <a:spcPct val="10000"/>
              </a:spcAft>
              <a:buFontTx/>
              <a:buAutoNum type="arabicPeriod"/>
            </a:pPr>
            <a:r>
              <a:rPr lang="en-US" sz="2400"/>
              <a:t>Make sense of problems and persevere in solving them.</a:t>
            </a:r>
          </a:p>
          <a:p>
            <a:pPr marL="990600" lvl="1" indent="-533400">
              <a:lnSpc>
                <a:spcPct val="85000"/>
              </a:lnSpc>
              <a:spcAft>
                <a:spcPct val="10000"/>
              </a:spcAft>
              <a:buFontTx/>
              <a:buAutoNum type="arabicPeriod"/>
            </a:pPr>
            <a:r>
              <a:rPr lang="en-US" sz="2400"/>
              <a:t>Reason abstractly and quantitatively.</a:t>
            </a:r>
          </a:p>
          <a:p>
            <a:pPr marL="990600" lvl="1" indent="-533400">
              <a:lnSpc>
                <a:spcPct val="85000"/>
              </a:lnSpc>
              <a:spcAft>
                <a:spcPct val="10000"/>
              </a:spcAft>
              <a:buFontTx/>
              <a:buAutoNum type="arabicPeriod"/>
            </a:pPr>
            <a:r>
              <a:rPr lang="en-US" sz="2400"/>
              <a:t>Construct viable arguments and critique the reasoning of others.</a:t>
            </a:r>
          </a:p>
          <a:p>
            <a:pPr marL="990600" lvl="1" indent="-533400">
              <a:lnSpc>
                <a:spcPct val="85000"/>
              </a:lnSpc>
              <a:spcAft>
                <a:spcPct val="10000"/>
              </a:spcAft>
              <a:buFontTx/>
              <a:buAutoNum type="arabicPeriod"/>
            </a:pPr>
            <a:r>
              <a:rPr lang="en-US" sz="2400"/>
              <a:t>Model with mathematics. </a:t>
            </a:r>
          </a:p>
          <a:p>
            <a:pPr marL="990600" lvl="1" indent="-533400">
              <a:lnSpc>
                <a:spcPct val="85000"/>
              </a:lnSpc>
              <a:spcAft>
                <a:spcPct val="10000"/>
              </a:spcAft>
              <a:buFontTx/>
              <a:buAutoNum type="arabicPeriod"/>
            </a:pPr>
            <a:r>
              <a:rPr lang="en-US" sz="2400"/>
              <a:t>Use appropriate tools strategically.</a:t>
            </a:r>
          </a:p>
          <a:p>
            <a:pPr marL="990600" lvl="1" indent="-533400">
              <a:lnSpc>
                <a:spcPct val="85000"/>
              </a:lnSpc>
              <a:spcAft>
                <a:spcPct val="10000"/>
              </a:spcAft>
              <a:buFontTx/>
              <a:buAutoNum type="arabicPeriod"/>
            </a:pPr>
            <a:r>
              <a:rPr lang="en-US" sz="2400"/>
              <a:t>Attend to precision.</a:t>
            </a:r>
          </a:p>
          <a:p>
            <a:pPr marL="990600" lvl="1" indent="-533400">
              <a:lnSpc>
                <a:spcPct val="85000"/>
              </a:lnSpc>
              <a:spcAft>
                <a:spcPct val="10000"/>
              </a:spcAft>
              <a:buFontTx/>
              <a:buAutoNum type="arabicPeriod"/>
            </a:pPr>
            <a:r>
              <a:rPr lang="en-US" sz="2400"/>
              <a:t>Look for and make use of structure.</a:t>
            </a:r>
          </a:p>
          <a:p>
            <a:pPr marL="990600" lvl="1" indent="-533400">
              <a:lnSpc>
                <a:spcPct val="85000"/>
              </a:lnSpc>
              <a:spcAft>
                <a:spcPct val="10000"/>
              </a:spcAft>
              <a:buFontTx/>
              <a:buAutoNum type="arabicPeriod"/>
            </a:pPr>
            <a:r>
              <a:rPr lang="en-US" sz="2400"/>
              <a:t>Look for and express regularity in repeated reasoning.</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 name="Date Placeholder 4"/>
          <p:cNvSpPr>
            <a:spLocks noGrp="1"/>
          </p:cNvSpPr>
          <p:nvPr>
            <p:ph type="dt" sz="half" idx="10"/>
          </p:nvPr>
        </p:nvSpPr>
        <p:spPr/>
        <p:txBody>
          <a:bodyPr/>
          <a:lstStyle/>
          <a:p>
            <a:r>
              <a:rPr lang="en-US"/>
              <a:t>National Council of Supervisors of Mathematics</a:t>
            </a:r>
          </a:p>
          <a:p>
            <a:r>
              <a:rPr lang="en-US"/>
              <a:t>CCSS Standards of Mathematical Practice: Reasoning and Explaining</a:t>
            </a:r>
            <a:endParaRPr lang="en-US" sz="1400"/>
          </a:p>
        </p:txBody>
      </p:sp>
      <p:sp>
        <p:nvSpPr>
          <p:cNvPr id="23555" name="Rectangle 3"/>
          <p:cNvSpPr>
            <a:spLocks noGrp="1" noChangeArrowheads="1"/>
          </p:cNvSpPr>
          <p:nvPr>
            <p:ph type="title"/>
          </p:nvPr>
        </p:nvSpPr>
        <p:spPr>
          <a:xfrm>
            <a:off x="1219200" y="228600"/>
            <a:ext cx="7772400" cy="1143000"/>
          </a:xfrm>
        </p:spPr>
        <p:txBody>
          <a:bodyPr/>
          <a:lstStyle/>
          <a:p>
            <a:r>
              <a:rPr lang="en-US" sz="3600"/>
              <a:t>Standards for Mathematical Practice</a:t>
            </a:r>
          </a:p>
        </p:txBody>
      </p:sp>
      <p:sp>
        <p:nvSpPr>
          <p:cNvPr id="23556" name="Rectangle 4"/>
          <p:cNvSpPr>
            <a:spLocks noChangeArrowheads="1"/>
          </p:cNvSpPr>
          <p:nvPr>
            <p:ph type="body" sz="half" idx="1"/>
          </p:nvPr>
        </p:nvSpPr>
        <p:spPr bwMode="auto">
          <a:xfrm>
            <a:off x="1143000" y="1752600"/>
            <a:ext cx="4495800" cy="4267200"/>
          </a:xfrm>
          <a:solidFill>
            <a:srgbClr val="FFFFFF"/>
          </a:solid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457200" indent="-457200">
              <a:buFontTx/>
              <a:buAutoNum type="arabicPeriod"/>
            </a:pPr>
            <a:r>
              <a:rPr lang="en-US" sz="2400" i="1"/>
              <a:t>Individually review</a:t>
            </a:r>
            <a:r>
              <a:rPr lang="en-US" sz="2400"/>
              <a:t> the Standards of Mathematical Practice.</a:t>
            </a:r>
          </a:p>
          <a:p>
            <a:pPr marL="457200" indent="-457200">
              <a:buFontTx/>
              <a:buAutoNum type="arabicPeriod"/>
            </a:pPr>
            <a:r>
              <a:rPr lang="en-US" sz="2400"/>
              <a:t>Choose a partner at your table and discuss a new insight you had into the practices, then discuss the following question:</a:t>
            </a:r>
          </a:p>
        </p:txBody>
      </p:sp>
      <p:pic>
        <p:nvPicPr>
          <p:cNvPr id="23557" name="Picture 5"/>
          <p:cNvPicPr>
            <a:picLocks noGrp="1" noChangeAspect="1" noChangeArrowheads="1"/>
          </p:cNvPicPr>
          <p:nvPr>
            <p:ph type="clipArt" sz="half" idx="2"/>
          </p:nvPr>
        </p:nvPicPr>
        <p:blipFill>
          <a:blip r:embed="rId3">
            <a:extLst>
              <a:ext uri="{28A0092B-C50C-407E-A947-70E740481C1C}">
                <a14:useLocalDpi xmlns:a14="http://schemas.microsoft.com/office/drawing/2010/main" val="0"/>
              </a:ext>
            </a:extLst>
          </a:blip>
          <a:srcRect/>
          <a:stretch>
            <a:fillRect/>
          </a:stretch>
        </p:blipFill>
        <p:spPr bwMode="auto">
          <a:xfrm>
            <a:off x="5638800" y="2057400"/>
            <a:ext cx="3124200" cy="2847975"/>
          </a:xfrm>
          <a:noFill/>
          <a:extLst>
            <a:ext uri="{909E8E84-426E-40DD-AFC4-6F175D3DCCD1}">
              <a14:hiddenFill xmlns:a14="http://schemas.microsoft.com/office/drawing/2010/main">
                <a:solidFill>
                  <a:srgbClr val="FFFFFF"/>
                </a:solidFill>
              </a14:hiddenFill>
            </a:ext>
          </a:extLst>
        </p:spPr>
      </p:pic>
      <p:sp>
        <p:nvSpPr>
          <p:cNvPr id="23554" name="Rectangle 2"/>
          <p:cNvSpPr>
            <a:spLocks noChangeArrowheads="1"/>
          </p:cNvSpPr>
          <p:nvPr/>
        </p:nvSpPr>
        <p:spPr bwMode="auto">
          <a:xfrm>
            <a:off x="1600200" y="5181600"/>
            <a:ext cx="6934200" cy="990600"/>
          </a:xfrm>
          <a:prstGeom prst="rect">
            <a:avLst/>
          </a:prstGeom>
          <a:solidFill>
            <a:srgbClr val="AED3F4"/>
          </a:solidFill>
          <a:ln w="9525">
            <a:solidFill>
              <a:schemeClr val="tx1"/>
            </a:solidFill>
            <a:miter lim="800000"/>
            <a:headEnd/>
            <a:tailEnd/>
          </a:ln>
        </p:spPr>
        <p:txBody>
          <a:bodyPr wrap="none" anchor="ctr"/>
          <a:lstStyle/>
          <a:p>
            <a:endParaRPr lang="en-US"/>
          </a:p>
        </p:txBody>
      </p:sp>
      <p:sp>
        <p:nvSpPr>
          <p:cNvPr id="23558" name="Text Box 6"/>
          <p:cNvSpPr txBox="1">
            <a:spLocks noChangeArrowheads="1"/>
          </p:cNvSpPr>
          <p:nvPr/>
        </p:nvSpPr>
        <p:spPr bwMode="auto">
          <a:xfrm>
            <a:off x="1731963" y="5257800"/>
            <a:ext cx="6802437" cy="8223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r>
              <a:rPr lang="en-US" i="1"/>
              <a:t>What implications might the standards of mathematical practice have on your classroom?</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23556">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23556">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556" grpId="0" build="p" autoUpdateAnimBg="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Date Placeholder 3"/>
          <p:cNvSpPr>
            <a:spLocks noGrp="1"/>
          </p:cNvSpPr>
          <p:nvPr>
            <p:ph type="dt" sz="half" idx="10"/>
          </p:nvPr>
        </p:nvSpPr>
        <p:spPr/>
        <p:txBody>
          <a:bodyPr/>
          <a:lstStyle/>
          <a:p>
            <a:r>
              <a:rPr lang="en-US"/>
              <a:t>National Council of Supervisors of Mathematics</a:t>
            </a:r>
          </a:p>
          <a:p>
            <a:r>
              <a:rPr lang="en-US"/>
              <a:t>CCSS Standards of Mathematical Practice: Reasoning and Explaining</a:t>
            </a:r>
            <a:endParaRPr lang="en-US" sz="1400"/>
          </a:p>
        </p:txBody>
      </p:sp>
      <p:sp>
        <p:nvSpPr>
          <p:cNvPr id="25602" name="Rectangle 2"/>
          <p:cNvSpPr>
            <a:spLocks noGrp="1" noChangeArrowheads="1"/>
          </p:cNvSpPr>
          <p:nvPr>
            <p:ph type="title"/>
          </p:nvPr>
        </p:nvSpPr>
        <p:spPr/>
        <p:txBody>
          <a:bodyPr/>
          <a:lstStyle/>
          <a:p>
            <a:pPr algn="l"/>
            <a:r>
              <a:rPr lang="en-US"/>
              <a:t>       Buttons Task</a:t>
            </a:r>
          </a:p>
        </p:txBody>
      </p:sp>
      <p:sp>
        <p:nvSpPr>
          <p:cNvPr id="25603" name="Rectangle 3"/>
          <p:cNvSpPr>
            <a:spLocks noChangeArrowheads="1"/>
          </p:cNvSpPr>
          <p:nvPr>
            <p:ph type="body" idx="1"/>
          </p:nvPr>
        </p:nvSpPr>
        <p:spPr bwMode="auto">
          <a:xfrm>
            <a:off x="1143000" y="1619250"/>
            <a:ext cx="8001000" cy="1123950"/>
          </a:xfrm>
          <a:solidFill>
            <a:srgbClr val="FFFFFF"/>
          </a:solid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indent="4763">
              <a:lnSpc>
                <a:spcPct val="90000"/>
              </a:lnSpc>
              <a:buFontTx/>
              <a:buNone/>
            </a:pPr>
            <a:r>
              <a:rPr lang="en-US" sz="2000"/>
              <a:t>Gita plays with her grandmother’s collection of black &amp; white buttons. </a:t>
            </a:r>
          </a:p>
          <a:p>
            <a:pPr marL="0" indent="4763">
              <a:lnSpc>
                <a:spcPct val="90000"/>
              </a:lnSpc>
              <a:buFontTx/>
              <a:buNone/>
            </a:pPr>
            <a:r>
              <a:rPr lang="en-US" sz="2000"/>
              <a:t>She arranges them in patterns.  </a:t>
            </a:r>
          </a:p>
          <a:p>
            <a:pPr marL="0" indent="4763">
              <a:lnSpc>
                <a:spcPct val="90000"/>
              </a:lnSpc>
              <a:buFontTx/>
              <a:buNone/>
            </a:pPr>
            <a:r>
              <a:rPr lang="en-US" sz="2000"/>
              <a:t>Her first 3 patterns are shown below.</a:t>
            </a:r>
            <a:endParaRPr lang="en-US"/>
          </a:p>
        </p:txBody>
      </p:sp>
      <p:pic>
        <p:nvPicPr>
          <p:cNvPr id="25604"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14600" y="2590800"/>
            <a:ext cx="3962400" cy="1012825"/>
          </a:xfrm>
          <a:prstGeom prst="rect">
            <a:avLst/>
          </a:prstGeom>
          <a:noFill/>
          <a:extLst>
            <a:ext uri="{909E8E84-426E-40DD-AFC4-6F175D3DCCD1}">
              <a14:hiddenFill xmlns:a14="http://schemas.microsoft.com/office/drawing/2010/main">
                <a:solidFill>
                  <a:srgbClr val="FFFFFF"/>
                </a:solidFill>
              </a14:hiddenFill>
            </a:ext>
          </a:extLst>
        </p:spPr>
      </p:pic>
      <p:sp>
        <p:nvSpPr>
          <p:cNvPr id="25605" name="Text Box 5"/>
          <p:cNvSpPr txBox="1">
            <a:spLocks noChangeArrowheads="1"/>
          </p:cNvSpPr>
          <p:nvPr/>
        </p:nvSpPr>
        <p:spPr bwMode="auto">
          <a:xfrm>
            <a:off x="2401888" y="3581400"/>
            <a:ext cx="5599112" cy="304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p>
            <a:r>
              <a:rPr lang="en-US" sz="1400"/>
              <a:t> </a:t>
            </a:r>
            <a:r>
              <a:rPr lang="en-US" sz="1400" b="1"/>
              <a:t>Pattern #1     Pattern #2             Pattern #3                    Pattern #4</a:t>
            </a:r>
            <a:r>
              <a:rPr lang="en-US" sz="1400"/>
              <a:t> </a:t>
            </a:r>
            <a:endParaRPr lang="en-US"/>
          </a:p>
        </p:txBody>
      </p:sp>
      <p:sp>
        <p:nvSpPr>
          <p:cNvPr id="25606" name="Text Box 6"/>
          <p:cNvSpPr txBox="1">
            <a:spLocks noChangeArrowheads="1"/>
          </p:cNvSpPr>
          <p:nvPr/>
        </p:nvSpPr>
        <p:spPr bwMode="auto">
          <a:xfrm>
            <a:off x="1295400" y="3886200"/>
            <a:ext cx="7772400" cy="28956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lvl1pPr marL="457200" indent="-457200">
              <a:defRPr sz="2400">
                <a:solidFill>
                  <a:schemeClr val="tx1"/>
                </a:solidFill>
                <a:latin typeface="Arial" pitchFamily="34" charset="0"/>
                <a:ea typeface="ＭＳ Ｐゴシック" charset="-128"/>
              </a:defRPr>
            </a:lvl1pPr>
            <a:lvl2pPr marL="914400" indent="-457200">
              <a:defRPr sz="2400">
                <a:solidFill>
                  <a:schemeClr val="tx1"/>
                </a:solidFill>
                <a:latin typeface="Arial" pitchFamily="34" charset="0"/>
                <a:ea typeface="ＭＳ Ｐゴシック" charset="-128"/>
              </a:defRPr>
            </a:lvl2pPr>
            <a:lvl3pPr marL="1371600" indent="-457200">
              <a:defRPr sz="2400">
                <a:solidFill>
                  <a:schemeClr val="tx1"/>
                </a:solidFill>
                <a:latin typeface="Arial" pitchFamily="34" charset="0"/>
                <a:ea typeface="ＭＳ Ｐゴシック" charset="-128"/>
              </a:defRPr>
            </a:lvl3pPr>
            <a:lvl4pPr marL="1828800" indent="-457200">
              <a:defRPr sz="2400">
                <a:solidFill>
                  <a:schemeClr val="tx1"/>
                </a:solidFill>
                <a:latin typeface="Arial" pitchFamily="34" charset="0"/>
                <a:ea typeface="ＭＳ Ｐゴシック" charset="-128"/>
              </a:defRPr>
            </a:lvl4pPr>
            <a:lvl5pPr marL="2286000" indent="-457200">
              <a:defRPr sz="2400">
                <a:solidFill>
                  <a:schemeClr val="tx1"/>
                </a:solidFill>
                <a:latin typeface="Arial" pitchFamily="34" charset="0"/>
                <a:ea typeface="ＭＳ Ｐゴシック" charset="-128"/>
              </a:defRPr>
            </a:lvl5pPr>
            <a:lvl6pPr marL="2743200" indent="-457200" eaLnBrk="0" fontAlgn="base" hangingPunct="0">
              <a:spcBef>
                <a:spcPct val="0"/>
              </a:spcBef>
              <a:spcAft>
                <a:spcPct val="0"/>
              </a:spcAft>
              <a:defRPr sz="2400">
                <a:solidFill>
                  <a:schemeClr val="tx1"/>
                </a:solidFill>
                <a:latin typeface="Arial" pitchFamily="34" charset="0"/>
                <a:ea typeface="ＭＳ Ｐゴシック" charset="-128"/>
              </a:defRPr>
            </a:lvl6pPr>
            <a:lvl7pPr marL="3200400" indent="-457200" eaLnBrk="0" fontAlgn="base" hangingPunct="0">
              <a:spcBef>
                <a:spcPct val="0"/>
              </a:spcBef>
              <a:spcAft>
                <a:spcPct val="0"/>
              </a:spcAft>
              <a:defRPr sz="2400">
                <a:solidFill>
                  <a:schemeClr val="tx1"/>
                </a:solidFill>
                <a:latin typeface="Arial" pitchFamily="34" charset="0"/>
                <a:ea typeface="ＭＳ Ｐゴシック" charset="-128"/>
              </a:defRPr>
            </a:lvl7pPr>
            <a:lvl8pPr marL="3657600" indent="-457200" eaLnBrk="0" fontAlgn="base" hangingPunct="0">
              <a:spcBef>
                <a:spcPct val="0"/>
              </a:spcBef>
              <a:spcAft>
                <a:spcPct val="0"/>
              </a:spcAft>
              <a:defRPr sz="2400">
                <a:solidFill>
                  <a:schemeClr val="tx1"/>
                </a:solidFill>
                <a:latin typeface="Arial" pitchFamily="34" charset="0"/>
                <a:ea typeface="ＭＳ Ｐゴシック" charset="-128"/>
              </a:defRPr>
            </a:lvl8pPr>
            <a:lvl9pPr marL="4114800" indent="-457200" eaLnBrk="0" fontAlgn="base" hangingPunct="0">
              <a:spcBef>
                <a:spcPct val="0"/>
              </a:spcBef>
              <a:spcAft>
                <a:spcPct val="0"/>
              </a:spcAft>
              <a:defRPr sz="2400">
                <a:solidFill>
                  <a:schemeClr val="tx1"/>
                </a:solidFill>
                <a:latin typeface="Arial" pitchFamily="34" charset="0"/>
                <a:ea typeface="ＭＳ Ｐゴシック" charset="-128"/>
              </a:defRPr>
            </a:lvl9pPr>
          </a:lstStyle>
          <a:p>
            <a:pPr>
              <a:buFont typeface="Arial" pitchFamily="34" charset="0"/>
              <a:buAutoNum type="arabicPeriod"/>
            </a:pPr>
            <a:r>
              <a:rPr lang="en-US" sz="2000">
                <a:solidFill>
                  <a:srgbClr val="A31C12"/>
                </a:solidFill>
              </a:rPr>
              <a:t>Draw pattern 4 next to pattern 3.</a:t>
            </a:r>
          </a:p>
          <a:p>
            <a:pPr>
              <a:buFont typeface="Arial" pitchFamily="34" charset="0"/>
              <a:buAutoNum type="arabicPeriod"/>
            </a:pPr>
            <a:r>
              <a:rPr lang="en-US" sz="2000"/>
              <a:t>How many white buttons does Gita need for Pattern 5 and Pattern 6?  Explain how you figured this out.</a:t>
            </a:r>
          </a:p>
          <a:p>
            <a:pPr>
              <a:buFont typeface="Arial" pitchFamily="34" charset="0"/>
              <a:buAutoNum type="arabicPeriod"/>
            </a:pPr>
            <a:r>
              <a:rPr lang="en-US" sz="2000">
                <a:solidFill>
                  <a:srgbClr val="A31C12"/>
                </a:solidFill>
              </a:rPr>
              <a:t>How many buttons in all does Gita need to make Pattern 11?  Explain how you figured this out.</a:t>
            </a:r>
          </a:p>
          <a:p>
            <a:pPr>
              <a:buFont typeface="Arial" pitchFamily="34" charset="0"/>
              <a:buAutoNum type="arabicPeriod"/>
            </a:pPr>
            <a:r>
              <a:rPr lang="en-US" sz="2000"/>
              <a:t>Gita thinks she needs 69 buttons in all to make Pattern 24.  How do you know that she is </a:t>
            </a:r>
            <a:r>
              <a:rPr lang="en-US" sz="2000" b="1"/>
              <a:t>not</a:t>
            </a:r>
            <a:r>
              <a:rPr lang="en-US" sz="2000"/>
              <a:t> correct?</a:t>
            </a:r>
          </a:p>
          <a:p>
            <a:pPr>
              <a:buFont typeface="Arial" pitchFamily="34" charset="0"/>
              <a:buNone/>
            </a:pPr>
            <a:r>
              <a:rPr lang="en-US" sz="2000"/>
              <a:t>	How many buttons does she need to make Pattern 24?</a:t>
            </a:r>
            <a:endParaRPr lang="en-US"/>
          </a:p>
          <a:p>
            <a:pPr>
              <a:buFont typeface="Arial" pitchFamily="34" charset="0"/>
              <a:buNone/>
            </a:pPr>
            <a:endParaRPr lang="en-US"/>
          </a:p>
        </p:txBody>
      </p:sp>
      <p:pic>
        <p:nvPicPr>
          <p:cNvPr id="25607" name="Picture 7"/>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781800" y="381000"/>
            <a:ext cx="1754188" cy="1085850"/>
          </a:xfrm>
          <a:prstGeom prst="rect">
            <a:avLst/>
          </a:prstGeom>
          <a:noFill/>
          <a:extLst>
            <a:ext uri="{909E8E84-426E-40DD-AFC4-6F175D3DCCD1}">
              <a14:hiddenFill xmlns:a14="http://schemas.microsoft.com/office/drawing/2010/main">
                <a:solidFill>
                  <a:srgbClr val="FFFFFF"/>
                </a:solidFill>
              </a14:hiddenFill>
            </a:ext>
          </a:extLst>
        </p:spPr>
      </p:pic>
      <p:sp>
        <p:nvSpPr>
          <p:cNvPr id="25608" name="Rectangle 8"/>
          <p:cNvSpPr>
            <a:spLocks noChangeArrowheads="1"/>
          </p:cNvSpPr>
          <p:nvPr/>
        </p:nvSpPr>
        <p:spPr bwMode="auto">
          <a:xfrm>
            <a:off x="4572000" y="6537325"/>
            <a:ext cx="4137025" cy="2444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p>
            <a:r>
              <a:rPr lang="en-US" sz="1000"/>
              <a:t>CTB/McGraw-Hill; Mathematics Assessment Resource Services, 2003</a:t>
            </a:r>
            <a:endParaRPr lang="en-US"/>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Date Placeholder 3"/>
          <p:cNvSpPr>
            <a:spLocks noGrp="1"/>
          </p:cNvSpPr>
          <p:nvPr>
            <p:ph type="dt" sz="half" idx="10"/>
          </p:nvPr>
        </p:nvSpPr>
        <p:spPr/>
        <p:txBody>
          <a:bodyPr/>
          <a:lstStyle/>
          <a:p>
            <a:r>
              <a:rPr lang="en-US"/>
              <a:t>National Council of Supervisors of Mathematics</a:t>
            </a:r>
          </a:p>
          <a:p>
            <a:r>
              <a:rPr lang="en-US"/>
              <a:t>CCSS Standards of Mathematical Practice: Reasoning and Explaining</a:t>
            </a:r>
            <a:endParaRPr lang="en-US" sz="1400"/>
          </a:p>
        </p:txBody>
      </p:sp>
      <p:sp>
        <p:nvSpPr>
          <p:cNvPr id="27650" name="Rectangle 2"/>
          <p:cNvSpPr>
            <a:spLocks noGrp="1" noChangeArrowheads="1"/>
          </p:cNvSpPr>
          <p:nvPr>
            <p:ph type="title"/>
          </p:nvPr>
        </p:nvSpPr>
        <p:spPr/>
        <p:txBody>
          <a:bodyPr/>
          <a:lstStyle/>
          <a:p>
            <a:pPr algn="l"/>
            <a:r>
              <a:rPr lang="en-US"/>
              <a:t>          Button Task</a:t>
            </a:r>
          </a:p>
        </p:txBody>
      </p:sp>
      <p:sp>
        <p:nvSpPr>
          <p:cNvPr id="27651" name="Rectangle 3"/>
          <p:cNvSpPr>
            <a:spLocks noChangeArrowheads="1"/>
          </p:cNvSpPr>
          <p:nvPr>
            <p:ph type="body" idx="1"/>
          </p:nvPr>
        </p:nvSpPr>
        <p:spPr bwMode="auto">
          <a:xfrm>
            <a:off x="1295400" y="1828800"/>
            <a:ext cx="7391400" cy="4114800"/>
          </a:xfrm>
          <a:solidFill>
            <a:srgbClr val="FFFFFF"/>
          </a:solid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379413" indent="-379413">
              <a:lnSpc>
                <a:spcPct val="90000"/>
              </a:lnSpc>
              <a:buFont typeface="Arial" pitchFamily="34" charset="0"/>
              <a:buAutoNum type="arabicPeriod"/>
            </a:pPr>
            <a:r>
              <a:rPr lang="en-US" sz="2400"/>
              <a:t>Individually complete parts 1 - 3.</a:t>
            </a:r>
          </a:p>
          <a:p>
            <a:pPr marL="379413" indent="-379413">
              <a:lnSpc>
                <a:spcPct val="90000"/>
              </a:lnSpc>
              <a:buFont typeface="Arial" pitchFamily="34" charset="0"/>
              <a:buAutoNum type="arabicPeriod"/>
            </a:pPr>
            <a:endParaRPr lang="en-US" sz="700"/>
          </a:p>
          <a:p>
            <a:pPr marL="379413" indent="-379413">
              <a:lnSpc>
                <a:spcPct val="90000"/>
              </a:lnSpc>
              <a:buFont typeface="Arial" pitchFamily="34" charset="0"/>
              <a:buAutoNum type="arabicPeriod"/>
            </a:pPr>
            <a:r>
              <a:rPr lang="en-US" sz="2400"/>
              <a:t>Then work with a partner to compare your work and complete part 4. Look for as many ways to solve parts 3 and 4 as possible.</a:t>
            </a:r>
          </a:p>
          <a:p>
            <a:pPr marL="379413" indent="-379413">
              <a:lnSpc>
                <a:spcPct val="90000"/>
              </a:lnSpc>
              <a:buFont typeface="Arial" pitchFamily="34" charset="0"/>
              <a:buAutoNum type="arabicPeriod"/>
            </a:pPr>
            <a:endParaRPr lang="en-US" sz="700"/>
          </a:p>
          <a:p>
            <a:pPr marL="379413" indent="-379413">
              <a:lnSpc>
                <a:spcPct val="90000"/>
              </a:lnSpc>
              <a:buFont typeface="Arial" pitchFamily="34" charset="0"/>
              <a:buAutoNum type="arabicPeriod"/>
            </a:pPr>
            <a:r>
              <a:rPr lang="en-US" sz="2400"/>
              <a:t>Consider each of the following questions and be prepared to share your thinking with the group:</a:t>
            </a:r>
          </a:p>
          <a:p>
            <a:pPr marL="819150" lvl="1" indent="-325438">
              <a:lnSpc>
                <a:spcPct val="90000"/>
              </a:lnSpc>
              <a:buFont typeface="Arial" pitchFamily="34" charset="0"/>
              <a:buAutoNum type="alphaLcParenR"/>
            </a:pPr>
            <a:r>
              <a:rPr lang="en-US" sz="2000"/>
              <a:t>What mathematics </a:t>
            </a:r>
            <a:r>
              <a:rPr lang="en-US" sz="2000" i="1">
                <a:solidFill>
                  <a:srgbClr val="0C9AEF"/>
                </a:solidFill>
              </a:rPr>
              <a:t>content</a:t>
            </a:r>
            <a:r>
              <a:rPr lang="en-US" sz="2000"/>
              <a:t> is needed to complete the task?</a:t>
            </a:r>
          </a:p>
          <a:p>
            <a:pPr marL="819150" lvl="1" indent="-325438">
              <a:lnSpc>
                <a:spcPct val="90000"/>
              </a:lnSpc>
              <a:buFont typeface="Arial" pitchFamily="34" charset="0"/>
              <a:buAutoNum type="alphaLcParenR"/>
            </a:pPr>
            <a:r>
              <a:rPr lang="en-US" sz="2000"/>
              <a:t>Which mathematical </a:t>
            </a:r>
            <a:r>
              <a:rPr lang="en-US" sz="2000" i="1">
                <a:solidFill>
                  <a:srgbClr val="276218"/>
                </a:solidFill>
              </a:rPr>
              <a:t>practices</a:t>
            </a:r>
            <a:r>
              <a:rPr lang="en-US" sz="2000" i="1">
                <a:solidFill>
                  <a:srgbClr val="A31C12"/>
                </a:solidFill>
              </a:rPr>
              <a:t> </a:t>
            </a:r>
            <a:r>
              <a:rPr lang="en-US" sz="2000"/>
              <a:t>are needed to complete the task?</a:t>
            </a:r>
          </a:p>
          <a:p>
            <a:pPr marL="379413" indent="-379413">
              <a:lnSpc>
                <a:spcPct val="90000"/>
              </a:lnSpc>
            </a:pPr>
            <a:endParaRPr lang="en-US" sz="2400"/>
          </a:p>
        </p:txBody>
      </p:sp>
      <p:pic>
        <p:nvPicPr>
          <p:cNvPr id="27652"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858000" y="381000"/>
            <a:ext cx="1638300" cy="1014413"/>
          </a:xfrm>
          <a:prstGeom prst="rect">
            <a:avLst/>
          </a:prstGeom>
          <a:noFill/>
          <a:extLst>
            <a:ext uri="{909E8E84-426E-40DD-AFC4-6F175D3DCCD1}">
              <a14:hiddenFill xmlns:a14="http://schemas.microsoft.com/office/drawing/2010/main">
                <a:solidFill>
                  <a:srgbClr val="FFFFFF"/>
                </a:solidFill>
              </a14:hiddenFill>
            </a:ext>
          </a:extLst>
        </p:spPr>
      </p:pic>
      <p:sp>
        <p:nvSpPr>
          <p:cNvPr id="27653" name="Rectangle 5"/>
          <p:cNvSpPr>
            <a:spLocks noChangeArrowheads="1"/>
          </p:cNvSpPr>
          <p:nvPr/>
        </p:nvSpPr>
        <p:spPr bwMode="auto">
          <a:xfrm>
            <a:off x="4572000" y="6400800"/>
            <a:ext cx="4137025" cy="2444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p>
            <a:r>
              <a:rPr lang="en-US" sz="1000"/>
              <a:t>CTB/McGraw-Hill; Mathematics Assessment Resource Services, 2003</a:t>
            </a:r>
            <a:endParaRPr 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27651">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27651">
                                            <p:txEl>
                                              <p:pRg st="2" end="2"/>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27651">
                                            <p:txEl>
                                              <p:pRg st="4" end="4"/>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499"/>
                                          </p:stCondLst>
                                        </p:cTn>
                                        <p:tgtEl>
                                          <p:spTgt spid="27651">
                                            <p:txEl>
                                              <p:pRg st="5" end="5"/>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499"/>
                                          </p:stCondLst>
                                        </p:cTn>
                                        <p:tgtEl>
                                          <p:spTgt spid="27651">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651" grpId="0" build="p" autoUpdateAnimBg="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Date Placeholder 3"/>
          <p:cNvSpPr>
            <a:spLocks noGrp="1"/>
          </p:cNvSpPr>
          <p:nvPr>
            <p:ph type="dt" sz="half" idx="10"/>
          </p:nvPr>
        </p:nvSpPr>
        <p:spPr/>
        <p:txBody>
          <a:bodyPr/>
          <a:lstStyle/>
          <a:p>
            <a:r>
              <a:rPr lang="en-US"/>
              <a:t>National Council of Supervisors of Mathematics</a:t>
            </a:r>
          </a:p>
          <a:p>
            <a:r>
              <a:rPr lang="en-US"/>
              <a:t>CCSS Standards of Mathematical Practice: Reasoning and Explaining</a:t>
            </a:r>
            <a:endParaRPr lang="en-US" sz="1400"/>
          </a:p>
        </p:txBody>
      </p:sp>
      <p:sp>
        <p:nvSpPr>
          <p:cNvPr id="29698" name="Rectangle 2"/>
          <p:cNvSpPr>
            <a:spLocks noGrp="1" noChangeArrowheads="1"/>
          </p:cNvSpPr>
          <p:nvPr>
            <p:ph type="title"/>
          </p:nvPr>
        </p:nvSpPr>
        <p:spPr>
          <a:xfrm>
            <a:off x="1295400" y="360363"/>
            <a:ext cx="7391400" cy="782637"/>
          </a:xfrm>
          <a:noFill/>
          <a:extLst>
            <a:ext uri="{909E8E84-426E-40DD-AFC4-6F175D3DCCD1}">
              <a14:hiddenFill xmlns:a14="http://schemas.microsoft.com/office/drawing/2010/main">
                <a:solidFill>
                  <a:srgbClr val="CC66FF"/>
                </a:solidFill>
              </a14:hiddenFill>
            </a:ext>
          </a:extLst>
        </p:spPr>
        <p:txBody>
          <a:bodyPr/>
          <a:lstStyle/>
          <a:p>
            <a:pPr>
              <a:lnSpc>
                <a:spcPct val="80000"/>
              </a:lnSpc>
            </a:pPr>
            <a:r>
              <a:rPr lang="en-US" sz="3600"/>
              <a:t>The Nature of Tasks Used in the Classroom …</a:t>
            </a:r>
            <a:endParaRPr lang="en-US"/>
          </a:p>
        </p:txBody>
      </p:sp>
      <p:grpSp>
        <p:nvGrpSpPr>
          <p:cNvPr id="29699" name="Group 3"/>
          <p:cNvGrpSpPr>
            <a:grpSpLocks/>
          </p:cNvGrpSpPr>
          <p:nvPr/>
        </p:nvGrpSpPr>
        <p:grpSpPr bwMode="auto">
          <a:xfrm>
            <a:off x="2695575" y="3048000"/>
            <a:ext cx="4038600" cy="2133600"/>
            <a:chOff x="1488" y="2208"/>
            <a:chExt cx="2544" cy="1344"/>
          </a:xfrm>
        </p:grpSpPr>
        <p:sp>
          <p:nvSpPr>
            <p:cNvPr id="29700" name="Rectangle 4"/>
            <p:cNvSpPr>
              <a:spLocks noChangeArrowheads="1"/>
            </p:cNvSpPr>
            <p:nvPr/>
          </p:nvSpPr>
          <p:spPr bwMode="auto">
            <a:xfrm>
              <a:off x="1488" y="2256"/>
              <a:ext cx="960" cy="1296"/>
            </a:xfrm>
            <a:prstGeom prst="rect">
              <a:avLst/>
            </a:prstGeom>
            <a:solidFill>
              <a:srgbClr val="448DE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atin typeface="Times" charset="0"/>
              </a:endParaRPr>
            </a:p>
          </p:txBody>
        </p:sp>
        <p:sp>
          <p:nvSpPr>
            <p:cNvPr id="29701" name="AutoShape 5"/>
            <p:cNvSpPr>
              <a:spLocks noChangeArrowheads="1"/>
            </p:cNvSpPr>
            <p:nvPr/>
          </p:nvSpPr>
          <p:spPr bwMode="auto">
            <a:xfrm>
              <a:off x="3024" y="2208"/>
              <a:ext cx="1008" cy="1344"/>
            </a:xfrm>
            <a:prstGeom prst="triangle">
              <a:avLst>
                <a:gd name="adj" fmla="val 50000"/>
              </a:avLst>
            </a:prstGeom>
            <a:solidFill>
              <a:srgbClr val="00CC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atin typeface="Times" charset="0"/>
              </a:endParaRPr>
            </a:p>
          </p:txBody>
        </p:sp>
        <p:sp>
          <p:nvSpPr>
            <p:cNvPr id="29702" name="Line 6"/>
            <p:cNvSpPr>
              <a:spLocks noChangeShapeType="1"/>
            </p:cNvSpPr>
            <p:nvPr/>
          </p:nvSpPr>
          <p:spPr bwMode="auto">
            <a:xfrm>
              <a:off x="2688" y="2784"/>
              <a:ext cx="288" cy="0"/>
            </a:xfrm>
            <a:prstGeom prst="line">
              <a:avLst/>
            </a:prstGeom>
            <a:noFill/>
            <a:ln w="1905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9703" name="Text Box 7"/>
            <p:cNvSpPr txBox="1">
              <a:spLocks noChangeArrowheads="1"/>
            </p:cNvSpPr>
            <p:nvPr/>
          </p:nvSpPr>
          <p:spPr bwMode="auto">
            <a:xfrm>
              <a:off x="1546" y="2478"/>
              <a:ext cx="961" cy="786"/>
            </a:xfrm>
            <a:prstGeom prst="rect">
              <a:avLst/>
            </a:prstGeom>
            <a:noFill/>
            <a:ln>
              <a:noFill/>
            </a:ln>
            <a:effectLst/>
            <a:extLst>
              <a:ext uri="{909E8E84-426E-40DD-AFC4-6F175D3DCCD1}">
                <a14:hiddenFill xmlns:a14="http://schemas.microsoft.com/office/drawing/2010/main">
                  <a:solidFill>
                    <a:srgbClr val="448DE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1900"/>
                <a:t>Tasks as </a:t>
              </a:r>
            </a:p>
            <a:p>
              <a:r>
                <a:rPr lang="en-US" sz="1900"/>
                <a:t>they appear </a:t>
              </a:r>
            </a:p>
            <a:p>
              <a:r>
                <a:rPr lang="en-US" sz="1900"/>
                <a:t>in curricular</a:t>
              </a:r>
            </a:p>
            <a:p>
              <a:r>
                <a:rPr lang="en-US" sz="1900"/>
                <a:t>materials</a:t>
              </a:r>
            </a:p>
          </p:txBody>
        </p:sp>
        <p:sp>
          <p:nvSpPr>
            <p:cNvPr id="29704" name="Text Box 8"/>
            <p:cNvSpPr txBox="1">
              <a:spLocks noChangeArrowheads="1"/>
            </p:cNvSpPr>
            <p:nvPr/>
          </p:nvSpPr>
          <p:spPr bwMode="auto">
            <a:xfrm>
              <a:off x="3206" y="2970"/>
              <a:ext cx="657" cy="422"/>
            </a:xfrm>
            <a:prstGeom prst="rect">
              <a:avLst/>
            </a:prstGeom>
            <a:noFill/>
            <a:ln>
              <a:noFill/>
            </a:ln>
            <a:effectLst/>
            <a:extLst>
              <a:ext uri="{909E8E84-426E-40DD-AFC4-6F175D3DCCD1}">
                <a14:hiddenFill xmlns:a14="http://schemas.microsoft.com/office/drawing/2010/main">
                  <a:solidFill>
                    <a:srgbClr val="CC66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1900"/>
                <a:t>Student</a:t>
              </a:r>
            </a:p>
            <a:p>
              <a:r>
                <a:rPr lang="en-US" sz="1900"/>
                <a:t>learning</a:t>
              </a:r>
            </a:p>
          </p:txBody>
        </p:sp>
      </p:grpSp>
      <p:sp>
        <p:nvSpPr>
          <p:cNvPr id="29705" name="Text Box 9"/>
          <p:cNvSpPr txBox="1">
            <a:spLocks noChangeArrowheads="1"/>
          </p:cNvSpPr>
          <p:nvPr/>
        </p:nvSpPr>
        <p:spPr bwMode="auto">
          <a:xfrm>
            <a:off x="1771650" y="2133600"/>
            <a:ext cx="6156325"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3600"/>
              <a:t>Will Impact Student Learning!</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970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705" grpId="0"/>
    </p:bldLst>
  </p:timing>
</p:sld>
</file>

<file path=ppt/theme/theme1.xml><?xml version="1.0" encoding="utf-8"?>
<a:theme xmlns:a="http://schemas.openxmlformats.org/drawingml/2006/main" name="Blank Presentation">
  <a:themeElements>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lank Presentation">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pitchFamily="34" charset="0"/>
            <a:ea typeface="ＭＳ Ｐゴシック"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pitchFamily="34" charset="0"/>
            <a:ea typeface="ＭＳ Ｐゴシック" charset="-128"/>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V Mills HD:Applications:Microsoft Office 2004:Templates:Presentations:Designs:Blank Presentation</Template>
  <TotalTime>352</TotalTime>
  <Words>2597</Words>
  <Application>Microsoft Office PowerPoint</Application>
  <PresentationFormat>On-screen Show (4:3)</PresentationFormat>
  <Paragraphs>258</Paragraphs>
  <Slides>19</Slides>
  <Notes>17</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19</vt:i4>
      </vt:variant>
    </vt:vector>
  </HeadingPairs>
  <TitlesOfParts>
    <vt:vector size="24" baseType="lpstr">
      <vt:lpstr>Arial</vt:lpstr>
      <vt:lpstr>ＭＳ Ｐゴシック</vt:lpstr>
      <vt:lpstr>Times</vt:lpstr>
      <vt:lpstr>Times New Roman</vt:lpstr>
      <vt:lpstr>Blank Presentation</vt:lpstr>
      <vt:lpstr>The National Council of Supervisors of Mathematics</vt:lpstr>
      <vt:lpstr>Common Core State Standards</vt:lpstr>
      <vt:lpstr>Today’s Goals</vt:lpstr>
      <vt:lpstr>Standards for Mathematical Practice</vt:lpstr>
      <vt:lpstr>Standards for Mathematical Practice</vt:lpstr>
      <vt:lpstr>Standards for Mathematical Practice</vt:lpstr>
      <vt:lpstr>       Buttons Task</vt:lpstr>
      <vt:lpstr>          Button Task</vt:lpstr>
      <vt:lpstr>The Nature of Tasks Used in the Classroom …</vt:lpstr>
      <vt:lpstr>But, WHAT TEACHERS DO          with the tasks matters too! </vt:lpstr>
      <vt:lpstr>www.Inside Mathematics.org</vt:lpstr>
      <vt:lpstr>Learner A</vt:lpstr>
      <vt:lpstr>Learner B</vt:lpstr>
      <vt:lpstr>Button Task Revisited</vt:lpstr>
      <vt:lpstr> Teachers and Tasks Matter </vt:lpstr>
      <vt:lpstr>Planning to Support Students’ Opportunity to Learn</vt:lpstr>
      <vt:lpstr>Next steps and resources</vt:lpstr>
      <vt:lpstr>Today’s Goals</vt:lpstr>
      <vt:lpstr>End of Day Reflections</vt:lpstr>
    </vt:vector>
  </TitlesOfParts>
  <Company>OS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National Council of Supervisors of Mathematics</dc:title>
  <dc:creator>Valerie Mills</dc:creator>
  <cp:lastModifiedBy>Thomas Knepper</cp:lastModifiedBy>
  <cp:revision>28</cp:revision>
  <dcterms:created xsi:type="dcterms:W3CDTF">2011-03-26T12:06:11Z</dcterms:created>
  <dcterms:modified xsi:type="dcterms:W3CDTF">2012-03-20T19:10:12Z</dcterms:modified>
</cp:coreProperties>
</file>